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62" r:id="rId5"/>
    <p:sldMasterId id="2147483674" r:id="rId6"/>
  </p:sldMasterIdLst>
  <p:notesMasterIdLst>
    <p:notesMasterId r:id="rId78"/>
  </p:notesMasterIdLst>
  <p:sldIdLst>
    <p:sldId id="337" r:id="rId7"/>
    <p:sldId id="262" r:id="rId8"/>
    <p:sldId id="263" r:id="rId9"/>
    <p:sldId id="264" r:id="rId10"/>
    <p:sldId id="664" r:id="rId11"/>
    <p:sldId id="665" r:id="rId12"/>
    <p:sldId id="335" r:id="rId13"/>
    <p:sldId id="265" r:id="rId14"/>
    <p:sldId id="266" r:id="rId15"/>
    <p:sldId id="269" r:id="rId16"/>
    <p:sldId id="270" r:id="rId17"/>
    <p:sldId id="271" r:id="rId18"/>
    <p:sldId id="276" r:id="rId19"/>
    <p:sldId id="278" r:id="rId20"/>
    <p:sldId id="574" r:id="rId21"/>
    <p:sldId id="575" r:id="rId22"/>
    <p:sldId id="576" r:id="rId23"/>
    <p:sldId id="667" r:id="rId24"/>
    <p:sldId id="578" r:id="rId25"/>
    <p:sldId id="279" r:id="rId26"/>
    <p:sldId id="280" r:id="rId27"/>
    <p:sldId id="281" r:id="rId28"/>
    <p:sldId id="282" r:id="rId29"/>
    <p:sldId id="283" r:id="rId30"/>
    <p:sldId id="284" r:id="rId31"/>
    <p:sldId id="286" r:id="rId32"/>
    <p:sldId id="287" r:id="rId33"/>
    <p:sldId id="668" r:id="rId34"/>
    <p:sldId id="311" r:id="rId35"/>
    <p:sldId id="315" r:id="rId36"/>
    <p:sldId id="319" r:id="rId37"/>
    <p:sldId id="583" r:id="rId38"/>
    <p:sldId id="584" r:id="rId39"/>
    <p:sldId id="669" r:id="rId40"/>
    <p:sldId id="295" r:id="rId41"/>
    <p:sldId id="296" r:id="rId42"/>
    <p:sldId id="670" r:id="rId43"/>
    <p:sldId id="297" r:id="rId44"/>
    <p:sldId id="320" r:id="rId45"/>
    <p:sldId id="321" r:id="rId46"/>
    <p:sldId id="327" r:id="rId47"/>
    <p:sldId id="328" r:id="rId48"/>
    <p:sldId id="329" r:id="rId49"/>
    <p:sldId id="330" r:id="rId50"/>
    <p:sldId id="331" r:id="rId51"/>
    <p:sldId id="332" r:id="rId52"/>
    <p:sldId id="1204" r:id="rId53"/>
    <p:sldId id="333" r:id="rId54"/>
    <p:sldId id="260" r:id="rId55"/>
    <p:sldId id="671" r:id="rId56"/>
    <p:sldId id="567" r:id="rId57"/>
    <p:sldId id="673" r:id="rId58"/>
    <p:sldId id="672" r:id="rId59"/>
    <p:sldId id="273" r:id="rId60"/>
    <p:sldId id="674" r:id="rId61"/>
    <p:sldId id="680" r:id="rId62"/>
    <p:sldId id="681" r:id="rId63"/>
    <p:sldId id="700" r:id="rId64"/>
    <p:sldId id="701" r:id="rId65"/>
    <p:sldId id="702" r:id="rId66"/>
    <p:sldId id="703" r:id="rId67"/>
    <p:sldId id="704" r:id="rId68"/>
    <p:sldId id="692" r:id="rId69"/>
    <p:sldId id="693" r:id="rId70"/>
    <p:sldId id="694" r:id="rId71"/>
    <p:sldId id="695" r:id="rId72"/>
    <p:sldId id="696" r:id="rId73"/>
    <p:sldId id="697" r:id="rId74"/>
    <p:sldId id="698" r:id="rId75"/>
    <p:sldId id="699" r:id="rId76"/>
    <p:sldId id="1203" r:id="rId7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9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0.xml"/><Relationship Id="rId21" Type="http://schemas.openxmlformats.org/officeDocument/2006/relationships/slide" Target="slides/slide15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63" Type="http://schemas.openxmlformats.org/officeDocument/2006/relationships/slide" Target="slides/slide57.xml"/><Relationship Id="rId68" Type="http://schemas.openxmlformats.org/officeDocument/2006/relationships/slide" Target="slides/slide62.xml"/><Relationship Id="rId16" Type="http://schemas.openxmlformats.org/officeDocument/2006/relationships/slide" Target="slides/slide10.xml"/><Relationship Id="rId11" Type="http://schemas.openxmlformats.org/officeDocument/2006/relationships/slide" Target="slides/slide5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53" Type="http://schemas.openxmlformats.org/officeDocument/2006/relationships/slide" Target="slides/slide47.xml"/><Relationship Id="rId58" Type="http://schemas.openxmlformats.org/officeDocument/2006/relationships/slide" Target="slides/slide52.xml"/><Relationship Id="rId74" Type="http://schemas.openxmlformats.org/officeDocument/2006/relationships/slide" Target="slides/slide68.xml"/><Relationship Id="rId79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61" Type="http://schemas.openxmlformats.org/officeDocument/2006/relationships/slide" Target="slides/slide55.xml"/><Relationship Id="rId82" Type="http://schemas.openxmlformats.org/officeDocument/2006/relationships/tableStyles" Target="tableStyles.xml"/><Relationship Id="rId19" Type="http://schemas.openxmlformats.org/officeDocument/2006/relationships/slide" Target="slides/slide1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slide" Target="slides/slide50.xml"/><Relationship Id="rId64" Type="http://schemas.openxmlformats.org/officeDocument/2006/relationships/slide" Target="slides/slide58.xml"/><Relationship Id="rId69" Type="http://schemas.openxmlformats.org/officeDocument/2006/relationships/slide" Target="slides/slide63.xml"/><Relationship Id="rId77" Type="http://schemas.openxmlformats.org/officeDocument/2006/relationships/slide" Target="slides/slide71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72" Type="http://schemas.openxmlformats.org/officeDocument/2006/relationships/slide" Target="slides/slide66.xml"/><Relationship Id="rId80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slide" Target="slides/slide53.xml"/><Relationship Id="rId67" Type="http://schemas.openxmlformats.org/officeDocument/2006/relationships/slide" Target="slides/slide61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slide" Target="slides/slide48.xml"/><Relationship Id="rId62" Type="http://schemas.openxmlformats.org/officeDocument/2006/relationships/slide" Target="slides/slide56.xml"/><Relationship Id="rId70" Type="http://schemas.openxmlformats.org/officeDocument/2006/relationships/slide" Target="slides/slide64.xml"/><Relationship Id="rId75" Type="http://schemas.openxmlformats.org/officeDocument/2006/relationships/slide" Target="slides/slide69.xml"/><Relationship Id="rId83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slide" Target="slides/slide51.xml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Relationship Id="rId60" Type="http://schemas.openxmlformats.org/officeDocument/2006/relationships/slide" Target="slides/slide54.xml"/><Relationship Id="rId65" Type="http://schemas.openxmlformats.org/officeDocument/2006/relationships/slide" Target="slides/slide59.xml"/><Relationship Id="rId73" Type="http://schemas.openxmlformats.org/officeDocument/2006/relationships/slide" Target="slides/slide67.xml"/><Relationship Id="rId78" Type="http://schemas.openxmlformats.org/officeDocument/2006/relationships/notesMaster" Target="notesMasters/notesMaster1.xml"/><Relationship Id="rId8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9" Type="http://schemas.openxmlformats.org/officeDocument/2006/relationships/slide" Target="slides/slide33.xml"/><Relationship Id="rId34" Type="http://schemas.openxmlformats.org/officeDocument/2006/relationships/slide" Target="slides/slide28.xml"/><Relationship Id="rId50" Type="http://schemas.openxmlformats.org/officeDocument/2006/relationships/slide" Target="slides/slide44.xml"/><Relationship Id="rId55" Type="http://schemas.openxmlformats.org/officeDocument/2006/relationships/slide" Target="slides/slide49.xml"/><Relationship Id="rId76" Type="http://schemas.openxmlformats.org/officeDocument/2006/relationships/slide" Target="slides/slide70.xml"/><Relationship Id="rId7" Type="http://schemas.openxmlformats.org/officeDocument/2006/relationships/slide" Target="slides/slide1.xml"/><Relationship Id="rId71" Type="http://schemas.openxmlformats.org/officeDocument/2006/relationships/slide" Target="slides/slide65.xml"/><Relationship Id="rId2" Type="http://schemas.openxmlformats.org/officeDocument/2006/relationships/customXml" Target="../customXml/item2.xml"/><Relationship Id="rId29" Type="http://schemas.openxmlformats.org/officeDocument/2006/relationships/slide" Target="slides/slide23.xml"/><Relationship Id="rId24" Type="http://schemas.openxmlformats.org/officeDocument/2006/relationships/slide" Target="slides/slide18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66" Type="http://schemas.openxmlformats.org/officeDocument/2006/relationships/slide" Target="slides/slide6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Ortis Yankey" userId="1f838b3b-8e3b-40cb-9483-e59ca03bfe41" providerId="ADAL" clId="{E4A3EBB2-84EF-4FAA-BEBD-E61A3BABADBA}"/>
    <pc:docChg chg="undo custSel modSld">
      <pc:chgData name="Ortis Yankey" userId="1f838b3b-8e3b-40cb-9483-e59ca03bfe41" providerId="ADAL" clId="{E4A3EBB2-84EF-4FAA-BEBD-E61A3BABADBA}" dt="2023-02-06T08:45:27.571" v="96" actId="20577"/>
      <pc:docMkLst>
        <pc:docMk/>
      </pc:docMkLst>
      <pc:sldChg chg="modSp mod">
        <pc:chgData name="Ortis Yankey" userId="1f838b3b-8e3b-40cb-9483-e59ca03bfe41" providerId="ADAL" clId="{E4A3EBB2-84EF-4FAA-BEBD-E61A3BABADBA}" dt="2023-02-06T08:43:42.631" v="94"/>
        <pc:sldMkLst>
          <pc:docMk/>
          <pc:sldMk cId="3962209652" sldId="297"/>
        </pc:sldMkLst>
        <pc:spChg chg="mod">
          <ac:chgData name="Ortis Yankey" userId="1f838b3b-8e3b-40cb-9483-e59ca03bfe41" providerId="ADAL" clId="{E4A3EBB2-84EF-4FAA-BEBD-E61A3BABADBA}" dt="2023-02-06T08:43:42.631" v="94"/>
          <ac:spMkLst>
            <pc:docMk/>
            <pc:sldMk cId="3962209652" sldId="297"/>
            <ac:spMk id="6" creationId="{CB2375C2-E5AF-45EA-B42F-B0F339D38B33}"/>
          </ac:spMkLst>
        </pc:spChg>
        <pc:spChg chg="mod">
          <ac:chgData name="Ortis Yankey" userId="1f838b3b-8e3b-40cb-9483-e59ca03bfe41" providerId="ADAL" clId="{E4A3EBB2-84EF-4FAA-BEBD-E61A3BABADBA}" dt="2023-02-06T08:43:16.931" v="92" actId="27636"/>
          <ac:spMkLst>
            <pc:docMk/>
            <pc:sldMk cId="3962209652" sldId="297"/>
            <ac:spMk id="11267" creationId="{00000000-0000-0000-0000-000000000000}"/>
          </ac:spMkLst>
        </pc:spChg>
      </pc:sldChg>
      <pc:sldChg chg="modSp mod">
        <pc:chgData name="Ortis Yankey" userId="1f838b3b-8e3b-40cb-9483-e59ca03bfe41" providerId="ADAL" clId="{E4A3EBB2-84EF-4FAA-BEBD-E61A3BABADBA}" dt="2023-02-06T08:45:27.571" v="96" actId="20577"/>
        <pc:sldMkLst>
          <pc:docMk/>
          <pc:sldMk cId="225844249" sldId="680"/>
        </pc:sldMkLst>
        <pc:spChg chg="mod">
          <ac:chgData name="Ortis Yankey" userId="1f838b3b-8e3b-40cb-9483-e59ca03bfe41" providerId="ADAL" clId="{E4A3EBB2-84EF-4FAA-BEBD-E61A3BABADBA}" dt="2023-02-06T08:45:27.571" v="96" actId="20577"/>
          <ac:spMkLst>
            <pc:docMk/>
            <pc:sldMk cId="225844249" sldId="680"/>
            <ac:spMk id="4" creationId="{C6F838C3-3393-46C0-B91D-06600CC549E7}"/>
          </ac:spMkLst>
        </pc:spChg>
      </pc:sldChg>
    </pc:docChg>
  </pc:docChgLst>
  <pc:docChgLst>
    <pc:chgData name="Chris Nnanatu" userId="S::ccn1r22@soton.ac.uk::1b357e42-c6a0-4ca3-b29f-6f750f932d36" providerId="AD" clId="Web-{735701E6-BAE9-5FF4-4B77-08DBE582ECF0}"/>
    <pc:docChg chg="modSld">
      <pc:chgData name="Chris Nnanatu" userId="S::ccn1r22@soton.ac.uk::1b357e42-c6a0-4ca3-b29f-6f750f932d36" providerId="AD" clId="Web-{735701E6-BAE9-5FF4-4B77-08DBE582ECF0}" dt="2023-02-03T14:07:02.743" v="0" actId="14100"/>
      <pc:docMkLst>
        <pc:docMk/>
      </pc:docMkLst>
      <pc:sldChg chg="modSp">
        <pc:chgData name="Chris Nnanatu" userId="S::ccn1r22@soton.ac.uk::1b357e42-c6a0-4ca3-b29f-6f750f932d36" providerId="AD" clId="Web-{735701E6-BAE9-5FF4-4B77-08DBE582ECF0}" dt="2023-02-03T14:07:02.743" v="0" actId="14100"/>
        <pc:sldMkLst>
          <pc:docMk/>
          <pc:sldMk cId="2839907999" sldId="273"/>
        </pc:sldMkLst>
        <pc:spChg chg="mod">
          <ac:chgData name="Chris Nnanatu" userId="S::ccn1r22@soton.ac.uk::1b357e42-c6a0-4ca3-b29f-6f750f932d36" providerId="AD" clId="Web-{735701E6-BAE9-5FF4-4B77-08DBE582ECF0}" dt="2023-02-03T14:07:02.743" v="0" actId="14100"/>
          <ac:spMkLst>
            <pc:docMk/>
            <pc:sldMk cId="2839907999" sldId="273"/>
            <ac:spMk id="4" creationId="{6FB72D24-6657-480A-8986-B96F0D57C9A1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C45744-942E-4F93-847D-8BCEA9D2E3AF}" type="datetimeFigureOut">
              <a:rPr lang="en-GB" smtClean="0"/>
              <a:t>06/02/2023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224847-8312-469E-916A-77AED32CFF3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83482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Shape 139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011440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3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1pPr>
            <a:lvl2pPr marL="769993" indent="-29615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2pPr>
            <a:lvl3pPr marL="1184605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3pPr>
            <a:lvl4pPr marL="1658447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4pPr>
            <a:lvl5pPr marL="2132289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5pPr>
            <a:lvl6pPr marL="2606131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6pPr>
            <a:lvl7pPr marL="3079974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7pPr>
            <a:lvl8pPr marL="3553816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8pPr>
            <a:lvl9pPr marL="4027658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9pPr>
          </a:lstStyle>
          <a:p>
            <a:fld id="{33AC3F8E-8D4C-4AF1-9A73-A2DFCAF368B1}" type="slidenum">
              <a:rPr lang="en-GB" altLang="en-US" b="0">
                <a:latin typeface="Arial" charset="0"/>
              </a:rPr>
              <a:pPr/>
              <a:t>12</a:t>
            </a:fld>
            <a:endParaRPr lang="en-GB" altLang="en-US" b="0">
              <a:latin typeface="Arial" charset="0"/>
            </a:endParaRPr>
          </a:p>
        </p:txBody>
      </p:sp>
      <p:sp>
        <p:nvSpPr>
          <p:cNvPr id="5120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6716209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3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1pPr>
            <a:lvl2pPr marL="769993" indent="-29615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2pPr>
            <a:lvl3pPr marL="1184605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3pPr>
            <a:lvl4pPr marL="1658447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4pPr>
            <a:lvl5pPr marL="2132289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5pPr>
            <a:lvl6pPr marL="2606131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6pPr>
            <a:lvl7pPr marL="3079974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7pPr>
            <a:lvl8pPr marL="3553816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8pPr>
            <a:lvl9pPr marL="4027658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9pPr>
          </a:lstStyle>
          <a:p>
            <a:fld id="{33AC3F8E-8D4C-4AF1-9A73-A2DFCAF368B1}" type="slidenum">
              <a:rPr lang="en-GB" altLang="en-US" b="0">
                <a:latin typeface="Arial" charset="0"/>
              </a:rPr>
              <a:pPr/>
              <a:t>13</a:t>
            </a:fld>
            <a:endParaRPr lang="en-GB" altLang="en-US" b="0">
              <a:latin typeface="Arial" charset="0"/>
            </a:endParaRPr>
          </a:p>
        </p:txBody>
      </p:sp>
      <p:sp>
        <p:nvSpPr>
          <p:cNvPr id="5120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6059880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3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1pPr>
            <a:lvl2pPr marL="769993" indent="-29615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2pPr>
            <a:lvl3pPr marL="1184605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3pPr>
            <a:lvl4pPr marL="1658447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4pPr>
            <a:lvl5pPr marL="2132289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5pPr>
            <a:lvl6pPr marL="2606131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6pPr>
            <a:lvl7pPr marL="3079974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7pPr>
            <a:lvl8pPr marL="3553816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8pPr>
            <a:lvl9pPr marL="4027658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9pPr>
          </a:lstStyle>
          <a:p>
            <a:fld id="{33AC3F8E-8D4C-4AF1-9A73-A2DFCAF368B1}" type="slidenum">
              <a:rPr lang="en-GB" altLang="en-US" b="0">
                <a:latin typeface="Arial" charset="0"/>
              </a:rPr>
              <a:pPr/>
              <a:t>14</a:t>
            </a:fld>
            <a:endParaRPr lang="en-GB" altLang="en-US" b="0">
              <a:latin typeface="Arial" charset="0"/>
            </a:endParaRPr>
          </a:p>
        </p:txBody>
      </p:sp>
      <p:sp>
        <p:nvSpPr>
          <p:cNvPr id="5120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GB" altLang="en-US"/>
              <a:t>And we can also ask what type of data this variable contains</a:t>
            </a:r>
          </a:p>
          <a:p>
            <a:endParaRPr lang="en-GB" altLang="en-US"/>
          </a:p>
          <a:p>
            <a:r>
              <a:rPr lang="en-GB" altLang="en-US"/>
              <a:t>Which is character (i.e. text). </a:t>
            </a:r>
          </a:p>
        </p:txBody>
      </p:sp>
    </p:spTree>
    <p:extLst>
      <p:ext uri="{BB962C8B-B14F-4D97-AF65-F5344CB8AC3E}">
        <p14:creationId xmlns:p14="http://schemas.microsoft.com/office/powerpoint/2010/main" val="28216147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16092B-D593-445E-B0F9-5896CB323283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229697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16092B-D593-445E-B0F9-5896CB323283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895076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16092B-D593-445E-B0F9-5896CB323283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724340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16092B-D593-445E-B0F9-5896CB323283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311619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16092B-D593-445E-B0F9-5896CB323283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974201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3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1pPr>
            <a:lvl2pPr marL="769993" indent="-29615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2pPr>
            <a:lvl3pPr marL="1184605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3pPr>
            <a:lvl4pPr marL="1658447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4pPr>
            <a:lvl5pPr marL="2132289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5pPr>
            <a:lvl6pPr marL="2606131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6pPr>
            <a:lvl7pPr marL="3079974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7pPr>
            <a:lvl8pPr marL="3553816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8pPr>
            <a:lvl9pPr marL="4027658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9pPr>
          </a:lstStyle>
          <a:p>
            <a:fld id="{33AC3F8E-8D4C-4AF1-9A73-A2DFCAF368B1}" type="slidenum">
              <a:rPr lang="en-GB" altLang="en-US" b="0">
                <a:latin typeface="Arial" charset="0"/>
              </a:rPr>
              <a:pPr/>
              <a:t>20</a:t>
            </a:fld>
            <a:endParaRPr lang="en-GB" altLang="en-US" b="0">
              <a:latin typeface="Arial" charset="0"/>
            </a:endParaRPr>
          </a:p>
        </p:txBody>
      </p:sp>
      <p:sp>
        <p:nvSpPr>
          <p:cNvPr id="5120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3525513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3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1pPr>
            <a:lvl2pPr marL="769993" indent="-29615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2pPr>
            <a:lvl3pPr marL="1184605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3pPr>
            <a:lvl4pPr marL="1658447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4pPr>
            <a:lvl5pPr marL="2132289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5pPr>
            <a:lvl6pPr marL="2606131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6pPr>
            <a:lvl7pPr marL="3079974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7pPr>
            <a:lvl8pPr marL="3553816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8pPr>
            <a:lvl9pPr marL="4027658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9pPr>
          </a:lstStyle>
          <a:p>
            <a:fld id="{33AC3F8E-8D4C-4AF1-9A73-A2DFCAF368B1}" type="slidenum">
              <a:rPr lang="en-GB" altLang="en-US" b="0">
                <a:latin typeface="Arial" charset="0"/>
              </a:rPr>
              <a:pPr/>
              <a:t>21</a:t>
            </a:fld>
            <a:endParaRPr lang="en-GB" altLang="en-US" b="0">
              <a:latin typeface="Arial" charset="0"/>
            </a:endParaRPr>
          </a:p>
        </p:txBody>
      </p:sp>
      <p:sp>
        <p:nvSpPr>
          <p:cNvPr id="5120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6226885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7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0975">
              <a:defRPr sz="2500"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1pPr>
            <a:lvl2pPr marL="769993" indent="-296151" defTabSz="950975">
              <a:defRPr sz="2500"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2pPr>
            <a:lvl3pPr marL="1184605" indent="-236921" defTabSz="950975">
              <a:defRPr sz="2500"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3pPr>
            <a:lvl4pPr marL="1658447" indent="-236921" defTabSz="950975">
              <a:defRPr sz="2500"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4pPr>
            <a:lvl5pPr marL="2132289" indent="-236921" defTabSz="950975">
              <a:defRPr sz="2500"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5pPr>
            <a:lvl6pPr marL="2606131" indent="-236921" defTabSz="950975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6pPr>
            <a:lvl7pPr marL="3079974" indent="-236921" defTabSz="950975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7pPr>
            <a:lvl8pPr marL="3553816" indent="-236921" defTabSz="950975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8pPr>
            <a:lvl9pPr marL="4027658" indent="-236921" defTabSz="950975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9pPr>
          </a:lstStyle>
          <a:p>
            <a:pPr marL="0" marR="0" lvl="0" indent="0" algn="r" defTabSz="9509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9F556F2-38F1-4209-83CA-27739F69E13F}" type="slidenum"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pitchFamily="16" charset="-128"/>
                <a:cs typeface="+mn-cs"/>
              </a:rPr>
              <a:pPr marL="0" marR="0" lvl="0" indent="0" algn="r" defTabSz="9509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GB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pitchFamily="16" charset="-128"/>
              <a:cs typeface="+mn-cs"/>
            </a:endParaRPr>
          </a:p>
        </p:txBody>
      </p:sp>
      <p:sp>
        <p:nvSpPr>
          <p:cNvPr id="5222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9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682685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3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1pPr>
            <a:lvl2pPr marL="769993" indent="-29615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2pPr>
            <a:lvl3pPr marL="1184605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3pPr>
            <a:lvl4pPr marL="1658447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4pPr>
            <a:lvl5pPr marL="2132289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5pPr>
            <a:lvl6pPr marL="2606131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6pPr>
            <a:lvl7pPr marL="3079974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7pPr>
            <a:lvl8pPr marL="3553816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8pPr>
            <a:lvl9pPr marL="4027658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9pPr>
          </a:lstStyle>
          <a:p>
            <a:fld id="{33AC3F8E-8D4C-4AF1-9A73-A2DFCAF368B1}" type="slidenum">
              <a:rPr lang="en-GB" altLang="en-US" b="0">
                <a:latin typeface="Arial" charset="0"/>
              </a:rPr>
              <a:pPr/>
              <a:t>22</a:t>
            </a:fld>
            <a:endParaRPr lang="en-GB" altLang="en-US" b="0">
              <a:latin typeface="Arial" charset="0"/>
            </a:endParaRPr>
          </a:p>
        </p:txBody>
      </p:sp>
      <p:sp>
        <p:nvSpPr>
          <p:cNvPr id="5120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59182639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3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1pPr>
            <a:lvl2pPr marL="769993" indent="-29615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2pPr>
            <a:lvl3pPr marL="1184605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3pPr>
            <a:lvl4pPr marL="1658447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4pPr>
            <a:lvl5pPr marL="2132289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5pPr>
            <a:lvl6pPr marL="2606131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6pPr>
            <a:lvl7pPr marL="3079974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7pPr>
            <a:lvl8pPr marL="3553816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8pPr>
            <a:lvl9pPr marL="4027658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9pPr>
          </a:lstStyle>
          <a:p>
            <a:fld id="{33AC3F8E-8D4C-4AF1-9A73-A2DFCAF368B1}" type="slidenum">
              <a:rPr lang="en-GB" altLang="en-US" b="0">
                <a:latin typeface="Arial" charset="0"/>
              </a:rPr>
              <a:pPr/>
              <a:t>23</a:t>
            </a:fld>
            <a:endParaRPr lang="en-GB" altLang="en-US" b="0">
              <a:latin typeface="Arial" charset="0"/>
            </a:endParaRPr>
          </a:p>
        </p:txBody>
      </p:sp>
      <p:sp>
        <p:nvSpPr>
          <p:cNvPr id="5120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GB" altLang="en-US"/>
              <a:t>R uses square brackets to represent rows and columns</a:t>
            </a:r>
          </a:p>
          <a:p>
            <a:r>
              <a:rPr lang="en-GB" altLang="en-US"/>
              <a:t>Rows are always first, then columns. </a:t>
            </a:r>
          </a:p>
          <a:p>
            <a:r>
              <a:rPr lang="en-GB" altLang="en-US"/>
              <a:t>Order is important!</a:t>
            </a:r>
          </a:p>
        </p:txBody>
      </p:sp>
    </p:spTree>
    <p:extLst>
      <p:ext uri="{BB962C8B-B14F-4D97-AF65-F5344CB8AC3E}">
        <p14:creationId xmlns:p14="http://schemas.microsoft.com/office/powerpoint/2010/main" val="90584486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3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1pPr>
            <a:lvl2pPr marL="769993" indent="-29615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2pPr>
            <a:lvl3pPr marL="1184605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3pPr>
            <a:lvl4pPr marL="1658447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4pPr>
            <a:lvl5pPr marL="2132289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5pPr>
            <a:lvl6pPr marL="2606131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6pPr>
            <a:lvl7pPr marL="3079974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7pPr>
            <a:lvl8pPr marL="3553816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8pPr>
            <a:lvl9pPr marL="4027658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9pPr>
          </a:lstStyle>
          <a:p>
            <a:fld id="{33AC3F8E-8D4C-4AF1-9A73-A2DFCAF368B1}" type="slidenum">
              <a:rPr lang="en-GB" altLang="en-US" b="0">
                <a:latin typeface="Arial" charset="0"/>
              </a:rPr>
              <a:pPr/>
              <a:t>24</a:t>
            </a:fld>
            <a:endParaRPr lang="en-GB" altLang="en-US" b="0">
              <a:latin typeface="Arial" charset="0"/>
            </a:endParaRPr>
          </a:p>
        </p:txBody>
      </p:sp>
      <p:sp>
        <p:nvSpPr>
          <p:cNvPr id="5120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84147567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3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1pPr>
            <a:lvl2pPr marL="769993" indent="-29615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2pPr>
            <a:lvl3pPr marL="1184605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3pPr>
            <a:lvl4pPr marL="1658447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4pPr>
            <a:lvl5pPr marL="2132289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5pPr>
            <a:lvl6pPr marL="2606131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6pPr>
            <a:lvl7pPr marL="3079974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7pPr>
            <a:lvl8pPr marL="3553816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8pPr>
            <a:lvl9pPr marL="4027658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9pPr>
          </a:lstStyle>
          <a:p>
            <a:fld id="{33AC3F8E-8D4C-4AF1-9A73-A2DFCAF368B1}" type="slidenum">
              <a:rPr lang="en-GB" altLang="en-US" b="0">
                <a:latin typeface="Arial" charset="0"/>
              </a:rPr>
              <a:pPr/>
              <a:t>25</a:t>
            </a:fld>
            <a:endParaRPr lang="en-GB" altLang="en-US" b="0">
              <a:latin typeface="Arial" charset="0"/>
            </a:endParaRPr>
          </a:p>
        </p:txBody>
      </p:sp>
      <p:sp>
        <p:nvSpPr>
          <p:cNvPr id="5120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10334498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3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1pPr>
            <a:lvl2pPr marL="769993" indent="-29615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2pPr>
            <a:lvl3pPr marL="1184605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3pPr>
            <a:lvl4pPr marL="1658447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4pPr>
            <a:lvl5pPr marL="2132289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5pPr>
            <a:lvl6pPr marL="2606131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6pPr>
            <a:lvl7pPr marL="3079974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7pPr>
            <a:lvl8pPr marL="3553816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8pPr>
            <a:lvl9pPr marL="4027658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9pPr>
          </a:lstStyle>
          <a:p>
            <a:fld id="{33AC3F8E-8D4C-4AF1-9A73-A2DFCAF368B1}" type="slidenum">
              <a:rPr lang="en-GB" altLang="en-US" b="0">
                <a:latin typeface="Arial" charset="0"/>
              </a:rPr>
              <a:pPr/>
              <a:t>26</a:t>
            </a:fld>
            <a:endParaRPr lang="en-GB" altLang="en-US" b="0">
              <a:latin typeface="Arial" charset="0"/>
            </a:endParaRPr>
          </a:p>
        </p:txBody>
      </p:sp>
      <p:sp>
        <p:nvSpPr>
          <p:cNvPr id="5120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2080282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3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1pPr>
            <a:lvl2pPr marL="769993" indent="-29615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2pPr>
            <a:lvl3pPr marL="1184605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3pPr>
            <a:lvl4pPr marL="1658447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4pPr>
            <a:lvl5pPr marL="2132289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5pPr>
            <a:lvl6pPr marL="2606131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6pPr>
            <a:lvl7pPr marL="3079974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7pPr>
            <a:lvl8pPr marL="3553816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8pPr>
            <a:lvl9pPr marL="4027658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9pPr>
          </a:lstStyle>
          <a:p>
            <a:fld id="{33AC3F8E-8D4C-4AF1-9A73-A2DFCAF368B1}" type="slidenum">
              <a:rPr lang="en-GB" altLang="en-US" b="0">
                <a:latin typeface="Arial" charset="0"/>
              </a:rPr>
              <a:pPr/>
              <a:t>27</a:t>
            </a:fld>
            <a:endParaRPr lang="en-GB" altLang="en-US" b="0">
              <a:latin typeface="Arial" charset="0"/>
            </a:endParaRPr>
          </a:p>
        </p:txBody>
      </p:sp>
      <p:sp>
        <p:nvSpPr>
          <p:cNvPr id="5120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GB" altLang="en-US"/>
              <a:t>Data frames are one of the most common data types – and we will be using them a lot. </a:t>
            </a:r>
          </a:p>
          <a:p>
            <a:endParaRPr lang="en-GB" altLang="en-US"/>
          </a:p>
          <a:p>
            <a:r>
              <a:rPr lang="en-GB" altLang="en-US"/>
              <a:t>Matrix and data frames are similar in R but not identical. We will usually be using data frames. </a:t>
            </a:r>
          </a:p>
        </p:txBody>
      </p:sp>
    </p:spTree>
    <p:extLst>
      <p:ext uri="{BB962C8B-B14F-4D97-AF65-F5344CB8AC3E}">
        <p14:creationId xmlns:p14="http://schemas.microsoft.com/office/powerpoint/2010/main" val="376325741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16092B-D593-445E-B0F9-5896CB323283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155073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3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1pPr>
            <a:lvl2pPr marL="769993" indent="-29615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2pPr>
            <a:lvl3pPr marL="1184605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3pPr>
            <a:lvl4pPr marL="1658447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4pPr>
            <a:lvl5pPr marL="2132289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5pPr>
            <a:lvl6pPr marL="2606131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6pPr>
            <a:lvl7pPr marL="3079974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7pPr>
            <a:lvl8pPr marL="3553816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8pPr>
            <a:lvl9pPr marL="4027658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9pPr>
          </a:lstStyle>
          <a:p>
            <a:pPr marL="0" marR="0" lvl="0" indent="0" algn="r" defTabSz="94274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C3F8E-8D4C-4AF1-9A73-A2DFCAF368B1}" type="slidenum">
              <a:rPr kumimoji="0" lang="en-GB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pitchFamily="16" charset="-128"/>
                <a:cs typeface="+mn-cs"/>
              </a:rPr>
              <a:pPr marL="0" marR="0" lvl="0" indent="0" algn="r" defTabSz="94274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GB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pitchFamily="16" charset="-128"/>
              <a:cs typeface="+mn-cs"/>
            </a:endParaRPr>
          </a:p>
        </p:txBody>
      </p:sp>
      <p:sp>
        <p:nvSpPr>
          <p:cNvPr id="5120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GB" altLang="en-US"/>
              <a:t>Finally we have lists. Lists can contain elements of different types. We could have a list of numeric and character</a:t>
            </a:r>
          </a:p>
        </p:txBody>
      </p:sp>
    </p:spTree>
    <p:extLst>
      <p:ext uri="{BB962C8B-B14F-4D97-AF65-F5344CB8AC3E}">
        <p14:creationId xmlns:p14="http://schemas.microsoft.com/office/powerpoint/2010/main" val="424283112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3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1pPr>
            <a:lvl2pPr marL="769993" indent="-29615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2pPr>
            <a:lvl3pPr marL="1184605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3pPr>
            <a:lvl4pPr marL="1658447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4pPr>
            <a:lvl5pPr marL="2132289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5pPr>
            <a:lvl6pPr marL="2606131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6pPr>
            <a:lvl7pPr marL="3079974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7pPr>
            <a:lvl8pPr marL="3553816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8pPr>
            <a:lvl9pPr marL="4027658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9pPr>
          </a:lstStyle>
          <a:p>
            <a:pPr marL="0" marR="0" lvl="0" indent="0" algn="r" defTabSz="94274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C3F8E-8D4C-4AF1-9A73-A2DFCAF368B1}" type="slidenum">
              <a:rPr kumimoji="0" lang="en-GB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pitchFamily="16" charset="-128"/>
                <a:cs typeface="+mn-cs"/>
              </a:rPr>
              <a:pPr marL="0" marR="0" lvl="0" indent="0" algn="r" defTabSz="94274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GB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pitchFamily="16" charset="-128"/>
              <a:cs typeface="+mn-cs"/>
            </a:endParaRPr>
          </a:p>
        </p:txBody>
      </p:sp>
      <p:sp>
        <p:nvSpPr>
          <p:cNvPr id="5120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GB" altLang="en-US"/>
              <a:t>We can use str() to tell us what the list contains</a:t>
            </a:r>
          </a:p>
        </p:txBody>
      </p:sp>
    </p:spTree>
    <p:extLst>
      <p:ext uri="{BB962C8B-B14F-4D97-AF65-F5344CB8AC3E}">
        <p14:creationId xmlns:p14="http://schemas.microsoft.com/office/powerpoint/2010/main" val="137841550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3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1pPr>
            <a:lvl2pPr marL="769993" indent="-29615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2pPr>
            <a:lvl3pPr marL="1184605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3pPr>
            <a:lvl4pPr marL="1658447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4pPr>
            <a:lvl5pPr marL="2132289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5pPr>
            <a:lvl6pPr marL="2606131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6pPr>
            <a:lvl7pPr marL="3079974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7pPr>
            <a:lvl8pPr marL="3553816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8pPr>
            <a:lvl9pPr marL="4027658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9pPr>
          </a:lstStyle>
          <a:p>
            <a:pPr marL="0" marR="0" lvl="0" indent="0" algn="r" defTabSz="94274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C3F8E-8D4C-4AF1-9A73-A2DFCAF368B1}" type="slidenum">
              <a:rPr kumimoji="0" lang="en-GB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pitchFamily="16" charset="-128"/>
                <a:cs typeface="+mn-cs"/>
              </a:rPr>
              <a:pPr marL="0" marR="0" lvl="0" indent="0" algn="r" defTabSz="94274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GB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pitchFamily="16" charset="-128"/>
              <a:cs typeface="+mn-cs"/>
            </a:endParaRPr>
          </a:p>
        </p:txBody>
      </p:sp>
      <p:sp>
        <p:nvSpPr>
          <p:cNvPr id="5120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GB" altLang="en-US"/>
              <a:t>A list is like a vector, but one list can contain different types of elements. It’s a bit like a 1 dimensional data frame. </a:t>
            </a:r>
          </a:p>
          <a:p>
            <a:endParaRPr lang="en-GB" altLang="en-US"/>
          </a:p>
          <a:p>
            <a:r>
              <a:rPr lang="en-GB" altLang="en-US"/>
              <a:t>We can name element, e.g. ‘Mike’ element is named person</a:t>
            </a:r>
          </a:p>
        </p:txBody>
      </p:sp>
    </p:spTree>
    <p:extLst>
      <p:ext uri="{BB962C8B-B14F-4D97-AF65-F5344CB8AC3E}">
        <p14:creationId xmlns:p14="http://schemas.microsoft.com/office/powerpoint/2010/main" val="37595165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3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1pPr>
            <a:lvl2pPr marL="769993" indent="-29615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2pPr>
            <a:lvl3pPr marL="1184605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3pPr>
            <a:lvl4pPr marL="1658447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4pPr>
            <a:lvl5pPr marL="2132289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5pPr>
            <a:lvl6pPr marL="2606131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6pPr>
            <a:lvl7pPr marL="3079974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7pPr>
            <a:lvl8pPr marL="3553816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8pPr>
            <a:lvl9pPr marL="4027658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9pPr>
          </a:lstStyle>
          <a:p>
            <a:fld id="{33AC3F8E-8D4C-4AF1-9A73-A2DFCAF368B1}" type="slidenum">
              <a:rPr lang="en-GB" altLang="en-US" b="0">
                <a:latin typeface="Arial" charset="0"/>
              </a:rPr>
              <a:pPr/>
              <a:t>4</a:t>
            </a:fld>
            <a:endParaRPr lang="en-GB" altLang="en-US" b="0">
              <a:latin typeface="Arial" charset="0"/>
            </a:endParaRPr>
          </a:p>
        </p:txBody>
      </p:sp>
      <p:sp>
        <p:nvSpPr>
          <p:cNvPr id="5120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25054400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16092B-D593-445E-B0F9-5896CB323283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9934488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16092B-D593-445E-B0F9-5896CB323283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481381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16092B-D593-445E-B0F9-5896CB323283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4021607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7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0975">
              <a:defRPr sz="2500"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1pPr>
            <a:lvl2pPr marL="769993" indent="-296151" defTabSz="950975">
              <a:defRPr sz="2500"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2pPr>
            <a:lvl3pPr marL="1184605" indent="-236921" defTabSz="950975">
              <a:defRPr sz="2500"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3pPr>
            <a:lvl4pPr marL="1658447" indent="-236921" defTabSz="950975">
              <a:defRPr sz="2500"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4pPr>
            <a:lvl5pPr marL="2132289" indent="-236921" defTabSz="950975">
              <a:defRPr sz="2500"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5pPr>
            <a:lvl6pPr marL="2606131" indent="-236921" defTabSz="950975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6pPr>
            <a:lvl7pPr marL="3079974" indent="-236921" defTabSz="950975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7pPr>
            <a:lvl8pPr marL="3553816" indent="-236921" defTabSz="950975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8pPr>
            <a:lvl9pPr marL="4027658" indent="-236921" defTabSz="950975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9pPr>
          </a:lstStyle>
          <a:p>
            <a:pPr marL="0" marR="0" lvl="0" indent="0" algn="r" defTabSz="9509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9F556F2-38F1-4209-83CA-27739F69E13F}" type="slidenum"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pitchFamily="16" charset="-128"/>
                <a:cs typeface="+mn-cs"/>
              </a:rPr>
              <a:pPr marL="0" marR="0" lvl="0" indent="0" algn="r" defTabSz="9509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GB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pitchFamily="16" charset="-128"/>
              <a:cs typeface="+mn-cs"/>
            </a:endParaRPr>
          </a:p>
        </p:txBody>
      </p:sp>
      <p:sp>
        <p:nvSpPr>
          <p:cNvPr id="5222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9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70286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3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1pPr>
            <a:lvl2pPr marL="769993" indent="-29615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2pPr>
            <a:lvl3pPr marL="1184605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3pPr>
            <a:lvl4pPr marL="1658447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4pPr>
            <a:lvl5pPr marL="2132289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5pPr>
            <a:lvl6pPr marL="2606131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6pPr>
            <a:lvl7pPr marL="3079974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7pPr>
            <a:lvl8pPr marL="3553816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8pPr>
            <a:lvl9pPr marL="4027658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9pPr>
          </a:lstStyle>
          <a:p>
            <a:pPr marL="0" marR="0" lvl="0" indent="0" algn="r" defTabSz="94274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C3F8E-8D4C-4AF1-9A73-A2DFCAF368B1}" type="slidenum">
              <a:rPr kumimoji="0" lang="en-GB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pitchFamily="16" charset="-128"/>
                <a:cs typeface="+mn-cs"/>
              </a:rPr>
              <a:pPr marL="0" marR="0" lvl="0" indent="0" algn="r" defTabSz="94274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GB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pitchFamily="16" charset="-128"/>
              <a:cs typeface="+mn-cs"/>
            </a:endParaRPr>
          </a:p>
        </p:txBody>
      </p:sp>
      <p:sp>
        <p:nvSpPr>
          <p:cNvPr id="5120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95495817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3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1pPr>
            <a:lvl2pPr marL="769993" indent="-29615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2pPr>
            <a:lvl3pPr marL="1184605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3pPr>
            <a:lvl4pPr marL="1658447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4pPr>
            <a:lvl5pPr marL="2132289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5pPr>
            <a:lvl6pPr marL="2606131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6pPr>
            <a:lvl7pPr marL="3079974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7pPr>
            <a:lvl8pPr marL="3553816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8pPr>
            <a:lvl9pPr marL="4027658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9pPr>
          </a:lstStyle>
          <a:p>
            <a:pPr marL="0" marR="0" lvl="0" indent="0" algn="r" defTabSz="94274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C3F8E-8D4C-4AF1-9A73-A2DFCAF368B1}" type="slidenum">
              <a:rPr kumimoji="0" lang="en-GB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pitchFamily="16" charset="-128"/>
                <a:cs typeface="+mn-cs"/>
              </a:rPr>
              <a:pPr marL="0" marR="0" lvl="0" indent="0" algn="r" defTabSz="94274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GB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pitchFamily="16" charset="-128"/>
              <a:cs typeface="+mn-cs"/>
            </a:endParaRPr>
          </a:p>
        </p:txBody>
      </p:sp>
      <p:sp>
        <p:nvSpPr>
          <p:cNvPr id="5120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57447595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3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1pPr>
            <a:lvl2pPr marL="769993" indent="-29615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2pPr>
            <a:lvl3pPr marL="1184605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3pPr>
            <a:lvl4pPr marL="1658447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4pPr>
            <a:lvl5pPr marL="2132289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5pPr>
            <a:lvl6pPr marL="2606131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6pPr>
            <a:lvl7pPr marL="3079974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7pPr>
            <a:lvl8pPr marL="3553816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8pPr>
            <a:lvl9pPr marL="4027658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9pPr>
          </a:lstStyle>
          <a:p>
            <a:pPr marL="0" marR="0" lvl="0" indent="0" algn="r" defTabSz="94274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C3F8E-8D4C-4AF1-9A73-A2DFCAF368B1}" type="slidenum">
              <a:rPr kumimoji="0" lang="en-GB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pitchFamily="16" charset="-128"/>
                <a:cs typeface="+mn-cs"/>
              </a:rPr>
              <a:pPr marL="0" marR="0" lvl="0" indent="0" algn="r" defTabSz="94274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GB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pitchFamily="16" charset="-128"/>
              <a:cs typeface="+mn-cs"/>
            </a:endParaRPr>
          </a:p>
        </p:txBody>
      </p:sp>
      <p:sp>
        <p:nvSpPr>
          <p:cNvPr id="5120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71034699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3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1pPr>
            <a:lvl2pPr marL="769993" indent="-29615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2pPr>
            <a:lvl3pPr marL="1184605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3pPr>
            <a:lvl4pPr marL="1658447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4pPr>
            <a:lvl5pPr marL="2132289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5pPr>
            <a:lvl6pPr marL="2606131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6pPr>
            <a:lvl7pPr marL="3079974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7pPr>
            <a:lvl8pPr marL="3553816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8pPr>
            <a:lvl9pPr marL="4027658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9pPr>
          </a:lstStyle>
          <a:p>
            <a:fld id="{33AC3F8E-8D4C-4AF1-9A73-A2DFCAF368B1}" type="slidenum">
              <a:rPr lang="en-GB" altLang="en-US" b="0">
                <a:latin typeface="Arial" charset="0"/>
              </a:rPr>
              <a:pPr/>
              <a:t>39</a:t>
            </a:fld>
            <a:endParaRPr lang="en-GB" altLang="en-US" b="0">
              <a:latin typeface="Arial" charset="0"/>
            </a:endParaRPr>
          </a:p>
        </p:txBody>
      </p:sp>
      <p:sp>
        <p:nvSpPr>
          <p:cNvPr id="5120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GB" altLang="en-US"/>
              <a:t>We will often get data as a CSV file, but sometimes in many other formats as well</a:t>
            </a:r>
          </a:p>
        </p:txBody>
      </p:sp>
    </p:spTree>
    <p:extLst>
      <p:ext uri="{BB962C8B-B14F-4D97-AF65-F5344CB8AC3E}">
        <p14:creationId xmlns:p14="http://schemas.microsoft.com/office/powerpoint/2010/main" val="248050437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3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1pPr>
            <a:lvl2pPr marL="769993" indent="-29615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2pPr>
            <a:lvl3pPr marL="1184605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3pPr>
            <a:lvl4pPr marL="1658447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4pPr>
            <a:lvl5pPr marL="2132289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5pPr>
            <a:lvl6pPr marL="2606131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6pPr>
            <a:lvl7pPr marL="3079974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7pPr>
            <a:lvl8pPr marL="3553816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8pPr>
            <a:lvl9pPr marL="4027658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9pPr>
          </a:lstStyle>
          <a:p>
            <a:pPr marL="0" marR="0" lvl="0" indent="0" algn="r" defTabSz="94274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C3F8E-8D4C-4AF1-9A73-A2DFCAF368B1}" type="slidenum">
              <a:rPr kumimoji="0" lang="en-GB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pitchFamily="16" charset="-128"/>
                <a:cs typeface="+mn-cs"/>
              </a:rPr>
              <a:pPr marL="0" marR="0" lvl="0" indent="0" algn="r" defTabSz="94274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GB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pitchFamily="16" charset="-128"/>
              <a:cs typeface="+mn-cs"/>
            </a:endParaRPr>
          </a:p>
        </p:txBody>
      </p:sp>
      <p:sp>
        <p:nvSpPr>
          <p:cNvPr id="5120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27372617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3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1pPr>
            <a:lvl2pPr marL="769993" indent="-29615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2pPr>
            <a:lvl3pPr marL="1184605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3pPr>
            <a:lvl4pPr marL="1658447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4pPr>
            <a:lvl5pPr marL="2132289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5pPr>
            <a:lvl6pPr marL="2606131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6pPr>
            <a:lvl7pPr marL="3079974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7pPr>
            <a:lvl8pPr marL="3553816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8pPr>
            <a:lvl9pPr marL="4027658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9pPr>
          </a:lstStyle>
          <a:p>
            <a:pPr marL="0" marR="0" lvl="0" indent="0" algn="r" defTabSz="94274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C3F8E-8D4C-4AF1-9A73-A2DFCAF368B1}" type="slidenum">
              <a:rPr kumimoji="0" lang="en-GB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pitchFamily="16" charset="-128"/>
                <a:cs typeface="+mn-cs"/>
              </a:rPr>
              <a:pPr marL="0" marR="0" lvl="0" indent="0" algn="r" defTabSz="94274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GB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pitchFamily="16" charset="-128"/>
              <a:cs typeface="+mn-cs"/>
            </a:endParaRPr>
          </a:p>
        </p:txBody>
      </p:sp>
      <p:sp>
        <p:nvSpPr>
          <p:cNvPr id="5120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9427169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16092B-D593-445E-B0F9-5896CB323283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9916961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3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1pPr>
            <a:lvl2pPr marL="769993" indent="-29615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2pPr>
            <a:lvl3pPr marL="1184605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3pPr>
            <a:lvl4pPr marL="1658447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4pPr>
            <a:lvl5pPr marL="2132289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5pPr>
            <a:lvl6pPr marL="2606131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6pPr>
            <a:lvl7pPr marL="3079974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7pPr>
            <a:lvl8pPr marL="3553816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8pPr>
            <a:lvl9pPr marL="4027658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9pPr>
          </a:lstStyle>
          <a:p>
            <a:pPr marL="0" marR="0" lvl="0" indent="0" algn="r" defTabSz="94274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C3F8E-8D4C-4AF1-9A73-A2DFCAF368B1}" type="slidenum">
              <a:rPr kumimoji="0" lang="en-GB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pitchFamily="16" charset="-128"/>
                <a:cs typeface="+mn-cs"/>
              </a:rPr>
              <a:pPr marL="0" marR="0" lvl="0" indent="0" algn="r" defTabSz="94274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GB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pitchFamily="16" charset="-128"/>
              <a:cs typeface="+mn-cs"/>
            </a:endParaRPr>
          </a:p>
        </p:txBody>
      </p:sp>
      <p:sp>
        <p:nvSpPr>
          <p:cNvPr id="5120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96077605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3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1pPr>
            <a:lvl2pPr marL="769993" indent="-29615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2pPr>
            <a:lvl3pPr marL="1184605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3pPr>
            <a:lvl4pPr marL="1658447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4pPr>
            <a:lvl5pPr marL="2132289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5pPr>
            <a:lvl6pPr marL="2606131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6pPr>
            <a:lvl7pPr marL="3079974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7pPr>
            <a:lvl8pPr marL="3553816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8pPr>
            <a:lvl9pPr marL="4027658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9pPr>
          </a:lstStyle>
          <a:p>
            <a:pPr marL="0" marR="0" lvl="0" indent="0" algn="r" defTabSz="94274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C3F8E-8D4C-4AF1-9A73-A2DFCAF368B1}" type="slidenum">
              <a:rPr kumimoji="0" lang="en-GB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pitchFamily="16" charset="-128"/>
                <a:cs typeface="+mn-cs"/>
              </a:rPr>
              <a:pPr marL="0" marR="0" lvl="0" indent="0" algn="r" defTabSz="94274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GB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pitchFamily="16" charset="-128"/>
              <a:cs typeface="+mn-cs"/>
            </a:endParaRPr>
          </a:p>
        </p:txBody>
      </p:sp>
      <p:sp>
        <p:nvSpPr>
          <p:cNvPr id="5120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30564787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3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1pPr>
            <a:lvl2pPr marL="769993" indent="-29615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2pPr>
            <a:lvl3pPr marL="1184605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3pPr>
            <a:lvl4pPr marL="1658447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4pPr>
            <a:lvl5pPr marL="2132289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5pPr>
            <a:lvl6pPr marL="2606131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6pPr>
            <a:lvl7pPr marL="3079974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7pPr>
            <a:lvl8pPr marL="3553816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8pPr>
            <a:lvl9pPr marL="4027658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9pPr>
          </a:lstStyle>
          <a:p>
            <a:pPr marL="0" marR="0" lvl="0" indent="0" algn="r" defTabSz="94274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C3F8E-8D4C-4AF1-9A73-A2DFCAF368B1}" type="slidenum">
              <a:rPr kumimoji="0" lang="en-GB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pitchFamily="16" charset="-128"/>
                <a:cs typeface="+mn-cs"/>
              </a:rPr>
              <a:pPr marL="0" marR="0" lvl="0" indent="0" algn="r" defTabSz="94274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GB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pitchFamily="16" charset="-128"/>
              <a:cs typeface="+mn-cs"/>
            </a:endParaRPr>
          </a:p>
        </p:txBody>
      </p:sp>
      <p:sp>
        <p:nvSpPr>
          <p:cNvPr id="5120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427800660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3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1pPr>
            <a:lvl2pPr marL="769993" indent="-29615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2pPr>
            <a:lvl3pPr marL="1184605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3pPr>
            <a:lvl4pPr marL="1658447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4pPr>
            <a:lvl5pPr marL="2132289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5pPr>
            <a:lvl6pPr marL="2606131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6pPr>
            <a:lvl7pPr marL="3079974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7pPr>
            <a:lvl8pPr marL="3553816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8pPr>
            <a:lvl9pPr marL="4027658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9pPr>
          </a:lstStyle>
          <a:p>
            <a:pPr marL="0" marR="0" lvl="0" indent="0" algn="r" defTabSz="94274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C3F8E-8D4C-4AF1-9A73-A2DFCAF368B1}" type="slidenum">
              <a:rPr kumimoji="0" lang="en-GB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pitchFamily="16" charset="-128"/>
                <a:cs typeface="+mn-cs"/>
              </a:rPr>
              <a:pPr marL="0" marR="0" lvl="0" indent="0" algn="r" defTabSz="94274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GB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pitchFamily="16" charset="-128"/>
              <a:cs typeface="+mn-cs"/>
            </a:endParaRPr>
          </a:p>
        </p:txBody>
      </p:sp>
      <p:sp>
        <p:nvSpPr>
          <p:cNvPr id="5120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06090763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3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1pPr>
            <a:lvl2pPr marL="769993" indent="-29615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2pPr>
            <a:lvl3pPr marL="1184605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3pPr>
            <a:lvl4pPr marL="1658447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4pPr>
            <a:lvl5pPr marL="2132289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5pPr>
            <a:lvl6pPr marL="2606131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6pPr>
            <a:lvl7pPr marL="3079974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7pPr>
            <a:lvl8pPr marL="3553816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8pPr>
            <a:lvl9pPr marL="4027658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9pPr>
          </a:lstStyle>
          <a:p>
            <a:pPr marL="0" marR="0" lvl="0" indent="0" algn="r" defTabSz="94274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C3F8E-8D4C-4AF1-9A73-A2DFCAF368B1}" type="slidenum">
              <a:rPr kumimoji="0" lang="en-GB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pitchFamily="16" charset="-128"/>
                <a:cs typeface="+mn-cs"/>
              </a:rPr>
              <a:pPr marL="0" marR="0" lvl="0" indent="0" algn="r" defTabSz="94274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GB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pitchFamily="16" charset="-128"/>
              <a:cs typeface="+mn-cs"/>
            </a:endParaRPr>
          </a:p>
        </p:txBody>
      </p:sp>
      <p:sp>
        <p:nvSpPr>
          <p:cNvPr id="5120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76177337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3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1pPr>
            <a:lvl2pPr marL="769993" indent="-29615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2pPr>
            <a:lvl3pPr marL="1184605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3pPr>
            <a:lvl4pPr marL="1658447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4pPr>
            <a:lvl5pPr marL="2132289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5pPr>
            <a:lvl6pPr marL="2606131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6pPr>
            <a:lvl7pPr marL="3079974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7pPr>
            <a:lvl8pPr marL="3553816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8pPr>
            <a:lvl9pPr marL="4027658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9pPr>
          </a:lstStyle>
          <a:p>
            <a:pPr marL="0" marR="0" lvl="0" indent="0" algn="r" defTabSz="94274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C3F8E-8D4C-4AF1-9A73-A2DFCAF368B1}" type="slidenum">
              <a:rPr kumimoji="0" lang="en-GB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pitchFamily="16" charset="-128"/>
                <a:cs typeface="+mn-cs"/>
              </a:rPr>
              <a:pPr marL="0" marR="0" lvl="0" indent="0" algn="r" defTabSz="94274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GB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pitchFamily="16" charset="-128"/>
              <a:cs typeface="+mn-cs"/>
            </a:endParaRPr>
          </a:p>
        </p:txBody>
      </p:sp>
      <p:sp>
        <p:nvSpPr>
          <p:cNvPr id="5120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47727271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7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0975">
              <a:defRPr sz="2500"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1pPr>
            <a:lvl2pPr marL="769993" indent="-296151" defTabSz="950975">
              <a:defRPr sz="2500"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2pPr>
            <a:lvl3pPr marL="1184605" indent="-236921" defTabSz="950975">
              <a:defRPr sz="2500"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3pPr>
            <a:lvl4pPr marL="1658447" indent="-236921" defTabSz="950975">
              <a:defRPr sz="2500"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4pPr>
            <a:lvl5pPr marL="2132289" indent="-236921" defTabSz="950975">
              <a:defRPr sz="2500"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5pPr>
            <a:lvl6pPr marL="2606131" indent="-236921" defTabSz="950975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6pPr>
            <a:lvl7pPr marL="3079974" indent="-236921" defTabSz="950975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7pPr>
            <a:lvl8pPr marL="3553816" indent="-236921" defTabSz="950975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8pPr>
            <a:lvl9pPr marL="4027658" indent="-236921" defTabSz="950975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9pPr>
          </a:lstStyle>
          <a:p>
            <a:pPr marL="0" marR="0" lvl="0" indent="0" algn="r" defTabSz="9509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9F556F2-38F1-4209-83CA-27739F69E13F}" type="slidenum"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pitchFamily="16" charset="-128"/>
                <a:cs typeface="+mn-cs"/>
              </a:rPr>
              <a:pPr marL="0" marR="0" lvl="0" indent="0" algn="r" defTabSz="9509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GB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pitchFamily="16" charset="-128"/>
              <a:cs typeface="+mn-cs"/>
            </a:endParaRPr>
          </a:p>
        </p:txBody>
      </p:sp>
      <p:sp>
        <p:nvSpPr>
          <p:cNvPr id="5222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9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356106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Shape 139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6569191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3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1pPr>
            <a:lvl2pPr marL="769993" indent="-29615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2pPr>
            <a:lvl3pPr marL="1184605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3pPr>
            <a:lvl4pPr marL="1658447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4pPr>
            <a:lvl5pPr marL="2132289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5pPr>
            <a:lvl6pPr marL="2606131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6pPr>
            <a:lvl7pPr marL="3079974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7pPr>
            <a:lvl8pPr marL="3553816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8pPr>
            <a:lvl9pPr marL="4027658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9pPr>
          </a:lstStyle>
          <a:p>
            <a:pPr marL="0" marR="0" lvl="0" indent="0" algn="r" defTabSz="94274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C3F8E-8D4C-4AF1-9A73-A2DFCAF368B1}" type="slidenum">
              <a:rPr kumimoji="0" lang="en-GB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pitchFamily="16" charset="-128"/>
                <a:cs typeface="+mn-cs"/>
              </a:rPr>
              <a:pPr marL="0" marR="0" lvl="0" indent="0" algn="r" defTabSz="94274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GB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pitchFamily="16" charset="-128"/>
              <a:cs typeface="+mn-cs"/>
            </a:endParaRPr>
          </a:p>
        </p:txBody>
      </p:sp>
      <p:sp>
        <p:nvSpPr>
          <p:cNvPr id="5120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65809442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3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1pPr>
            <a:lvl2pPr marL="769993" indent="-29615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2pPr>
            <a:lvl3pPr marL="1184605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3pPr>
            <a:lvl4pPr marL="1658447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4pPr>
            <a:lvl5pPr marL="2132289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5pPr>
            <a:lvl6pPr marL="2606131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6pPr>
            <a:lvl7pPr marL="3079974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7pPr>
            <a:lvl8pPr marL="3553816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8pPr>
            <a:lvl9pPr marL="4027658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9pPr>
          </a:lstStyle>
          <a:p>
            <a:pPr marL="0" marR="0" lvl="0" indent="0" algn="r" defTabSz="94274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C3F8E-8D4C-4AF1-9A73-A2DFCAF368B1}" type="slidenum">
              <a:rPr kumimoji="0" lang="en-GB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pitchFamily="16" charset="-128"/>
                <a:cs typeface="+mn-cs"/>
              </a:rPr>
              <a:pPr marL="0" marR="0" lvl="0" indent="0" algn="r" defTabSz="94274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GB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pitchFamily="16" charset="-128"/>
              <a:cs typeface="+mn-cs"/>
            </a:endParaRPr>
          </a:p>
        </p:txBody>
      </p:sp>
      <p:sp>
        <p:nvSpPr>
          <p:cNvPr id="5120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4353291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400">
                <a:latin typeface="Merriweather"/>
              </a:rPr>
              <a:t>Four main fields:</a:t>
            </a:r>
          </a:p>
          <a:p>
            <a:endParaRPr lang="en-GB" sz="1400">
              <a:latin typeface="Merriweather"/>
            </a:endParaRPr>
          </a:p>
          <a:p>
            <a:pPr marL="285750" indent="-285750"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GB" sz="1200">
                <a:latin typeface="Merriweather"/>
              </a:rPr>
              <a:t>Top left – </a:t>
            </a:r>
            <a:r>
              <a:rPr lang="en-GB" sz="1200">
                <a:solidFill>
                  <a:schemeClr val="accent1">
                    <a:lumMod val="75000"/>
                  </a:schemeClr>
                </a:solidFill>
                <a:latin typeface="Merriweather"/>
              </a:rPr>
              <a:t>Script</a:t>
            </a:r>
            <a:r>
              <a:rPr lang="en-GB" sz="1200">
                <a:latin typeface="Merriweather"/>
              </a:rPr>
              <a:t> section</a:t>
            </a:r>
          </a:p>
          <a:p>
            <a:pPr marL="285750" indent="-285750"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</a:pPr>
            <a:endParaRPr lang="en-GB" sz="1200">
              <a:latin typeface="Merriweather"/>
            </a:endParaRPr>
          </a:p>
          <a:p>
            <a:pPr marL="285750" indent="-285750"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GB" sz="1200">
                <a:latin typeface="Merriweather"/>
              </a:rPr>
              <a:t>Bottom left – </a:t>
            </a:r>
            <a:r>
              <a:rPr lang="en-GB" sz="1200">
                <a:solidFill>
                  <a:schemeClr val="accent1">
                    <a:lumMod val="75000"/>
                  </a:schemeClr>
                </a:solidFill>
                <a:latin typeface="Merriweather"/>
              </a:rPr>
              <a:t>R console</a:t>
            </a:r>
            <a:r>
              <a:rPr lang="en-GB" sz="1200">
                <a:latin typeface="Merriweather"/>
              </a:rPr>
              <a:t>; </a:t>
            </a:r>
            <a:r>
              <a:rPr lang="en-GB" sz="1200">
                <a:solidFill>
                  <a:schemeClr val="accent1">
                    <a:lumMod val="75000"/>
                  </a:schemeClr>
                </a:solidFill>
                <a:latin typeface="Merriweather"/>
              </a:rPr>
              <a:t>Terminal</a:t>
            </a:r>
            <a:r>
              <a:rPr lang="en-GB" sz="1200">
                <a:latin typeface="Merriweather"/>
              </a:rPr>
              <a:t> (for giving R additional commands); </a:t>
            </a:r>
            <a:r>
              <a:rPr lang="en-GB" sz="1200">
                <a:solidFill>
                  <a:schemeClr val="accent1">
                    <a:lumMod val="75000"/>
                  </a:schemeClr>
                </a:solidFill>
                <a:latin typeface="Merriweather"/>
              </a:rPr>
              <a:t>Jobs</a:t>
            </a:r>
            <a:r>
              <a:rPr lang="en-GB" sz="1200">
                <a:latin typeface="Merriweather"/>
              </a:rPr>
              <a:t> (shows running jobs)</a:t>
            </a:r>
          </a:p>
          <a:p>
            <a:pPr marL="285750" indent="-285750"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</a:pPr>
            <a:endParaRPr lang="en-GB" sz="1200">
              <a:latin typeface="Merriweather"/>
            </a:endParaRPr>
          </a:p>
          <a:p>
            <a:pPr marL="285750" indent="-285750"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GB" sz="1200">
                <a:latin typeface="Merriweather"/>
              </a:rPr>
              <a:t>Top right – </a:t>
            </a:r>
            <a:r>
              <a:rPr lang="en-GB" sz="1200">
                <a:solidFill>
                  <a:schemeClr val="accent1">
                    <a:lumMod val="75000"/>
                  </a:schemeClr>
                </a:solidFill>
                <a:latin typeface="Merriweather"/>
              </a:rPr>
              <a:t>Environment</a:t>
            </a:r>
            <a:r>
              <a:rPr lang="en-GB" sz="1200">
                <a:latin typeface="Merriweather"/>
              </a:rPr>
              <a:t> (saves objects created in R); </a:t>
            </a:r>
            <a:r>
              <a:rPr lang="en-GB" sz="1200">
                <a:solidFill>
                  <a:schemeClr val="accent1">
                    <a:lumMod val="75000"/>
                  </a:schemeClr>
                </a:solidFill>
                <a:latin typeface="Merriweather"/>
              </a:rPr>
              <a:t>History</a:t>
            </a:r>
            <a:r>
              <a:rPr lang="en-GB" sz="1200">
                <a:latin typeface="Merriweather"/>
              </a:rPr>
              <a:t> (shows all the commands you have run); etc</a:t>
            </a:r>
          </a:p>
          <a:p>
            <a:pPr marL="285750" indent="-285750"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</a:pPr>
            <a:endParaRPr lang="en-GB" sz="1200">
              <a:latin typeface="Merriweather"/>
            </a:endParaRPr>
          </a:p>
          <a:p>
            <a:pPr marL="285750" indent="-285750"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GB" sz="1200">
                <a:latin typeface="Merriweather"/>
              </a:rPr>
              <a:t>Bottom right – </a:t>
            </a:r>
            <a:r>
              <a:rPr lang="en-GB" sz="1200">
                <a:solidFill>
                  <a:schemeClr val="accent1">
                    <a:lumMod val="75000"/>
                  </a:schemeClr>
                </a:solidFill>
                <a:latin typeface="Merriweather"/>
              </a:rPr>
              <a:t>Files</a:t>
            </a:r>
            <a:r>
              <a:rPr lang="en-GB" sz="1200">
                <a:latin typeface="Merriweather"/>
              </a:rPr>
              <a:t> (shows files on your computer - can only open those compatible with R); </a:t>
            </a:r>
            <a:r>
              <a:rPr lang="en-GB" sz="1200">
                <a:solidFill>
                  <a:schemeClr val="accent1">
                    <a:lumMod val="75000"/>
                  </a:schemeClr>
                </a:solidFill>
                <a:latin typeface="Merriweather"/>
              </a:rPr>
              <a:t>Plots</a:t>
            </a:r>
            <a:r>
              <a:rPr lang="en-GB" sz="1200">
                <a:latin typeface="Merriweather"/>
              </a:rPr>
              <a:t>; </a:t>
            </a:r>
            <a:r>
              <a:rPr lang="en-GB" sz="1200">
                <a:solidFill>
                  <a:schemeClr val="accent1">
                    <a:lumMod val="75000"/>
                  </a:schemeClr>
                </a:solidFill>
                <a:latin typeface="Merriweather"/>
              </a:rPr>
              <a:t>Packages</a:t>
            </a:r>
            <a:r>
              <a:rPr lang="en-GB" sz="1200">
                <a:latin typeface="Merriweather"/>
              </a:rPr>
              <a:t> (shows packages installed in R); </a:t>
            </a:r>
            <a:r>
              <a:rPr lang="en-GB" sz="1200">
                <a:solidFill>
                  <a:schemeClr val="accent1">
                    <a:lumMod val="75000"/>
                  </a:schemeClr>
                </a:solidFill>
                <a:latin typeface="Merriweather"/>
              </a:rPr>
              <a:t>Help</a:t>
            </a:r>
            <a:r>
              <a:rPr lang="en-GB" sz="1200">
                <a:latin typeface="Merriweather"/>
              </a:rPr>
              <a:t> (when you ask for help, the result is displayed here); etc  </a:t>
            </a:r>
            <a:endParaRPr lang="en-GB">
              <a:latin typeface="Merriweather"/>
            </a:endParaRPr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16092B-D593-445E-B0F9-5896CB323283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3309867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3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1pPr>
            <a:lvl2pPr marL="769993" indent="-29615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2pPr>
            <a:lvl3pPr marL="1184605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3pPr>
            <a:lvl4pPr marL="1658447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4pPr>
            <a:lvl5pPr marL="2132289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5pPr>
            <a:lvl6pPr marL="2606131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6pPr>
            <a:lvl7pPr marL="3079974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7pPr>
            <a:lvl8pPr marL="3553816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8pPr>
            <a:lvl9pPr marL="4027658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9pPr>
          </a:lstStyle>
          <a:p>
            <a:pPr marL="0" marR="0" lvl="0" indent="0" algn="r" defTabSz="94274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C3F8E-8D4C-4AF1-9A73-A2DFCAF368B1}" type="slidenum">
              <a:rPr kumimoji="0" lang="en-GB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pitchFamily="16" charset="-128"/>
                <a:cs typeface="+mn-cs"/>
              </a:rPr>
              <a:pPr marL="0" marR="0" lvl="0" indent="0" algn="r" defTabSz="94274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GB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pitchFamily="16" charset="-128"/>
              <a:cs typeface="+mn-cs"/>
            </a:endParaRPr>
          </a:p>
        </p:txBody>
      </p:sp>
      <p:sp>
        <p:nvSpPr>
          <p:cNvPr id="5120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12747026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3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1pPr>
            <a:lvl2pPr marL="769993" indent="-29615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2pPr>
            <a:lvl3pPr marL="1184605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3pPr>
            <a:lvl4pPr marL="1658447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4pPr>
            <a:lvl5pPr marL="2132289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5pPr>
            <a:lvl6pPr marL="2606131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6pPr>
            <a:lvl7pPr marL="3079974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7pPr>
            <a:lvl8pPr marL="3553816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8pPr>
            <a:lvl9pPr marL="4027658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9pPr>
          </a:lstStyle>
          <a:p>
            <a:pPr marL="0" marR="0" lvl="0" indent="0" algn="r" defTabSz="94274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C3F8E-8D4C-4AF1-9A73-A2DFCAF368B1}" type="slidenum">
              <a:rPr kumimoji="0" lang="en-GB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pitchFamily="16" charset="-128"/>
                <a:cs typeface="+mn-cs"/>
              </a:rPr>
              <a:pPr marL="0" marR="0" lvl="0" indent="0" algn="r" defTabSz="94274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GB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pitchFamily="16" charset="-128"/>
              <a:cs typeface="+mn-cs"/>
            </a:endParaRPr>
          </a:p>
        </p:txBody>
      </p:sp>
      <p:sp>
        <p:nvSpPr>
          <p:cNvPr id="5120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75901259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3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1pPr>
            <a:lvl2pPr marL="769993" indent="-29615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2pPr>
            <a:lvl3pPr marL="1184605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3pPr>
            <a:lvl4pPr marL="1658447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4pPr>
            <a:lvl5pPr marL="2132289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5pPr>
            <a:lvl6pPr marL="2606131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6pPr>
            <a:lvl7pPr marL="3079974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7pPr>
            <a:lvl8pPr marL="3553816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8pPr>
            <a:lvl9pPr marL="4027658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9pPr>
          </a:lstStyle>
          <a:p>
            <a:pPr marL="0" marR="0" lvl="0" indent="0" algn="r" defTabSz="94274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C3F8E-8D4C-4AF1-9A73-A2DFCAF368B1}" type="slidenum">
              <a:rPr kumimoji="0" lang="en-GB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pitchFamily="16" charset="-128"/>
                <a:cs typeface="+mn-cs"/>
              </a:rPr>
              <a:pPr marL="0" marR="0" lvl="0" indent="0" algn="r" defTabSz="94274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GB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pitchFamily="16" charset="-128"/>
              <a:cs typeface="+mn-cs"/>
            </a:endParaRPr>
          </a:p>
        </p:txBody>
      </p:sp>
      <p:sp>
        <p:nvSpPr>
          <p:cNvPr id="5120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05544163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3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1pPr>
            <a:lvl2pPr marL="769993" indent="-29615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2pPr>
            <a:lvl3pPr marL="1184605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3pPr>
            <a:lvl4pPr marL="1658447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4pPr>
            <a:lvl5pPr marL="2132289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5pPr>
            <a:lvl6pPr marL="2606131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6pPr>
            <a:lvl7pPr marL="3079974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7pPr>
            <a:lvl8pPr marL="3553816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8pPr>
            <a:lvl9pPr marL="4027658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9pPr>
          </a:lstStyle>
          <a:p>
            <a:pPr marL="0" marR="0" lvl="0" indent="0" algn="r" defTabSz="94274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C3F8E-8D4C-4AF1-9A73-A2DFCAF368B1}" type="slidenum">
              <a:rPr kumimoji="0" lang="en-GB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pitchFamily="16" charset="-128"/>
                <a:cs typeface="+mn-cs"/>
              </a:rPr>
              <a:pPr marL="0" marR="0" lvl="0" indent="0" algn="r" defTabSz="94274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GB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pitchFamily="16" charset="-128"/>
              <a:cs typeface="+mn-cs"/>
            </a:endParaRPr>
          </a:p>
        </p:txBody>
      </p:sp>
      <p:sp>
        <p:nvSpPr>
          <p:cNvPr id="5120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85132486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3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1pPr>
            <a:lvl2pPr marL="769993" indent="-29615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2pPr>
            <a:lvl3pPr marL="1184605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3pPr>
            <a:lvl4pPr marL="1658447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4pPr>
            <a:lvl5pPr marL="2132289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5pPr>
            <a:lvl6pPr marL="2606131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6pPr>
            <a:lvl7pPr marL="3079974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7pPr>
            <a:lvl8pPr marL="3553816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8pPr>
            <a:lvl9pPr marL="4027658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9pPr>
          </a:lstStyle>
          <a:p>
            <a:pPr marL="0" marR="0" lvl="0" indent="0" algn="r" defTabSz="94274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C3F8E-8D4C-4AF1-9A73-A2DFCAF368B1}" type="slidenum">
              <a:rPr kumimoji="0" lang="en-GB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pitchFamily="16" charset="-128"/>
                <a:cs typeface="+mn-cs"/>
              </a:rPr>
              <a:pPr marL="0" marR="0" lvl="0" indent="0" algn="r" defTabSz="94274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en-GB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pitchFamily="16" charset="-128"/>
              <a:cs typeface="+mn-cs"/>
            </a:endParaRPr>
          </a:p>
        </p:txBody>
      </p:sp>
      <p:sp>
        <p:nvSpPr>
          <p:cNvPr id="5120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45299576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3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1pPr>
            <a:lvl2pPr marL="769993" indent="-29615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2pPr>
            <a:lvl3pPr marL="1184605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3pPr>
            <a:lvl4pPr marL="1658447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4pPr>
            <a:lvl5pPr marL="2132289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5pPr>
            <a:lvl6pPr marL="2606131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6pPr>
            <a:lvl7pPr marL="3079974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7pPr>
            <a:lvl8pPr marL="3553816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8pPr>
            <a:lvl9pPr marL="4027658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9pPr>
          </a:lstStyle>
          <a:p>
            <a:pPr marL="0" marR="0" lvl="0" indent="0" algn="r" defTabSz="94274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C3F8E-8D4C-4AF1-9A73-A2DFCAF368B1}" type="slidenum">
              <a:rPr kumimoji="0" lang="en-GB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pitchFamily="16" charset="-128"/>
                <a:cs typeface="+mn-cs"/>
              </a:rPr>
              <a:pPr marL="0" marR="0" lvl="0" indent="0" algn="r" defTabSz="94274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en-GB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pitchFamily="16" charset="-128"/>
              <a:cs typeface="+mn-cs"/>
            </a:endParaRPr>
          </a:p>
        </p:txBody>
      </p:sp>
      <p:sp>
        <p:nvSpPr>
          <p:cNvPr id="5120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38738164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3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1pPr>
            <a:lvl2pPr marL="769993" indent="-29615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2pPr>
            <a:lvl3pPr marL="1184605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3pPr>
            <a:lvl4pPr marL="1658447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4pPr>
            <a:lvl5pPr marL="2132289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5pPr>
            <a:lvl6pPr marL="2606131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6pPr>
            <a:lvl7pPr marL="3079974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7pPr>
            <a:lvl8pPr marL="3553816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8pPr>
            <a:lvl9pPr marL="4027658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9pPr>
          </a:lstStyle>
          <a:p>
            <a:pPr marL="0" marR="0" lvl="0" indent="0" algn="r" defTabSz="94274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C3F8E-8D4C-4AF1-9A73-A2DFCAF368B1}" type="slidenum">
              <a:rPr kumimoji="0" lang="en-GB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pitchFamily="16" charset="-128"/>
                <a:cs typeface="+mn-cs"/>
              </a:rPr>
              <a:pPr marL="0" marR="0" lvl="0" indent="0" algn="r" defTabSz="94274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en-GB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pitchFamily="16" charset="-128"/>
              <a:cs typeface="+mn-cs"/>
            </a:endParaRPr>
          </a:p>
        </p:txBody>
      </p:sp>
      <p:sp>
        <p:nvSpPr>
          <p:cNvPr id="5120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79936545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3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1pPr>
            <a:lvl2pPr marL="769993" indent="-29615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2pPr>
            <a:lvl3pPr marL="1184605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3pPr>
            <a:lvl4pPr marL="1658447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4pPr>
            <a:lvl5pPr marL="2132289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5pPr>
            <a:lvl6pPr marL="2606131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6pPr>
            <a:lvl7pPr marL="3079974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7pPr>
            <a:lvl8pPr marL="3553816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8pPr>
            <a:lvl9pPr marL="4027658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9pPr>
          </a:lstStyle>
          <a:p>
            <a:pPr marL="0" marR="0" lvl="0" indent="0" algn="r" defTabSz="94274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C3F8E-8D4C-4AF1-9A73-A2DFCAF368B1}" type="slidenum">
              <a:rPr kumimoji="0" lang="en-GB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pitchFamily="16" charset="-128"/>
                <a:cs typeface="+mn-cs"/>
              </a:rPr>
              <a:pPr marL="0" marR="0" lvl="0" indent="0" algn="r" defTabSz="94274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en-GB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pitchFamily="16" charset="-128"/>
              <a:cs typeface="+mn-cs"/>
            </a:endParaRPr>
          </a:p>
        </p:txBody>
      </p:sp>
      <p:sp>
        <p:nvSpPr>
          <p:cNvPr id="5120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90037023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3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1pPr>
            <a:lvl2pPr marL="769993" indent="-29615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2pPr>
            <a:lvl3pPr marL="1184605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3pPr>
            <a:lvl4pPr marL="1658447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4pPr>
            <a:lvl5pPr marL="2132289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5pPr>
            <a:lvl6pPr marL="2606131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6pPr>
            <a:lvl7pPr marL="3079974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7pPr>
            <a:lvl8pPr marL="3553816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8pPr>
            <a:lvl9pPr marL="4027658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9pPr>
          </a:lstStyle>
          <a:p>
            <a:pPr marL="0" marR="0" lvl="0" indent="0" algn="r" defTabSz="94274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C3F8E-8D4C-4AF1-9A73-A2DFCAF368B1}" type="slidenum">
              <a:rPr kumimoji="0" lang="en-GB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pitchFamily="16" charset="-128"/>
                <a:cs typeface="+mn-cs"/>
              </a:rPr>
              <a:pPr marL="0" marR="0" lvl="0" indent="0" algn="r" defTabSz="94274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en-GB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pitchFamily="16" charset="-128"/>
              <a:cs typeface="+mn-cs"/>
            </a:endParaRPr>
          </a:p>
        </p:txBody>
      </p:sp>
      <p:sp>
        <p:nvSpPr>
          <p:cNvPr id="5120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68469802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3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1pPr>
            <a:lvl2pPr marL="769993" indent="-29615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2pPr>
            <a:lvl3pPr marL="1184605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3pPr>
            <a:lvl4pPr marL="1658447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4pPr>
            <a:lvl5pPr marL="2132289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5pPr>
            <a:lvl6pPr marL="2606131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6pPr>
            <a:lvl7pPr marL="3079974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7pPr>
            <a:lvl8pPr marL="3553816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8pPr>
            <a:lvl9pPr marL="4027658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9pPr>
          </a:lstStyle>
          <a:p>
            <a:pPr marL="0" marR="0" lvl="0" indent="0" algn="r" defTabSz="94274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C3F8E-8D4C-4AF1-9A73-A2DFCAF368B1}" type="slidenum">
              <a:rPr kumimoji="0" lang="en-GB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pitchFamily="16" charset="-128"/>
                <a:cs typeface="+mn-cs"/>
              </a:rPr>
              <a:pPr marL="0" marR="0" lvl="0" indent="0" algn="r" defTabSz="94274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en-GB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pitchFamily="16" charset="-128"/>
              <a:cs typeface="+mn-cs"/>
            </a:endParaRPr>
          </a:p>
        </p:txBody>
      </p:sp>
      <p:sp>
        <p:nvSpPr>
          <p:cNvPr id="5120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1916104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3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1pPr>
            <a:lvl2pPr marL="769993" indent="-29615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2pPr>
            <a:lvl3pPr marL="1184605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3pPr>
            <a:lvl4pPr marL="1658447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4pPr>
            <a:lvl5pPr marL="2132289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5pPr>
            <a:lvl6pPr marL="2606131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6pPr>
            <a:lvl7pPr marL="3079974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7pPr>
            <a:lvl8pPr marL="3553816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8pPr>
            <a:lvl9pPr marL="4027658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9pPr>
          </a:lstStyle>
          <a:p>
            <a:fld id="{33AC3F8E-8D4C-4AF1-9A73-A2DFCAF368B1}" type="slidenum">
              <a:rPr lang="en-GB" altLang="en-US" b="0">
                <a:latin typeface="Arial" charset="0"/>
              </a:rPr>
              <a:pPr/>
              <a:t>8</a:t>
            </a:fld>
            <a:endParaRPr lang="en-GB" altLang="en-US" b="0">
              <a:latin typeface="Arial" charset="0"/>
            </a:endParaRPr>
          </a:p>
        </p:txBody>
      </p:sp>
      <p:sp>
        <p:nvSpPr>
          <p:cNvPr id="5120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GB" altLang="en-US"/>
              <a:t>Learning R does have some disadvantages</a:t>
            </a:r>
          </a:p>
          <a:p>
            <a:pPr marL="171450" indent="-171450">
              <a:buFontTx/>
              <a:buChar char="-"/>
            </a:pPr>
            <a:r>
              <a:rPr lang="en-GB" altLang="en-US"/>
              <a:t>A steeper learning curve than a GUI GIS</a:t>
            </a:r>
          </a:p>
          <a:p>
            <a:pPr marL="171450" indent="-171450">
              <a:buFontTx/>
              <a:buChar char="-"/>
            </a:pPr>
            <a:r>
              <a:rPr lang="en-GB" altLang="en-US"/>
              <a:t>When I first learnt R I found finding the right commands the hardest, but there is a lot of help online for this</a:t>
            </a:r>
          </a:p>
          <a:p>
            <a:pPr marL="171450" indent="-171450">
              <a:buFontTx/>
              <a:buChar char="-"/>
            </a:pPr>
            <a:r>
              <a:rPr lang="en-GB" altLang="en-US"/>
              <a:t>Also R’s error messages are often not that helpful. </a:t>
            </a:r>
          </a:p>
        </p:txBody>
      </p:sp>
    </p:spTree>
    <p:extLst>
      <p:ext uri="{BB962C8B-B14F-4D97-AF65-F5344CB8AC3E}">
        <p14:creationId xmlns:p14="http://schemas.microsoft.com/office/powerpoint/2010/main" val="388151647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3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1pPr>
            <a:lvl2pPr marL="769993" indent="-29615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2pPr>
            <a:lvl3pPr marL="1184605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3pPr>
            <a:lvl4pPr marL="1658447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4pPr>
            <a:lvl5pPr marL="2132289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5pPr>
            <a:lvl6pPr marL="2606131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6pPr>
            <a:lvl7pPr marL="3079974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7pPr>
            <a:lvl8pPr marL="3553816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8pPr>
            <a:lvl9pPr marL="4027658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9pPr>
          </a:lstStyle>
          <a:p>
            <a:pPr marL="0" marR="0" lvl="0" indent="0" algn="r" defTabSz="94274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C3F8E-8D4C-4AF1-9A73-A2DFCAF368B1}" type="slidenum">
              <a:rPr kumimoji="0" lang="en-GB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pitchFamily="16" charset="-128"/>
                <a:cs typeface="+mn-cs"/>
              </a:rPr>
              <a:pPr marL="0" marR="0" lvl="0" indent="0" algn="r" defTabSz="94274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en-GB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pitchFamily="16" charset="-128"/>
              <a:cs typeface="+mn-cs"/>
            </a:endParaRPr>
          </a:p>
        </p:txBody>
      </p:sp>
      <p:sp>
        <p:nvSpPr>
          <p:cNvPr id="5120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1635790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3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1pPr>
            <a:lvl2pPr marL="769993" indent="-29615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2pPr>
            <a:lvl3pPr marL="1184605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3pPr>
            <a:lvl4pPr marL="1658447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4pPr>
            <a:lvl5pPr marL="2132289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5pPr>
            <a:lvl6pPr marL="2606131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6pPr>
            <a:lvl7pPr marL="3079974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7pPr>
            <a:lvl8pPr marL="3553816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8pPr>
            <a:lvl9pPr marL="4027658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9pPr>
          </a:lstStyle>
          <a:p>
            <a:pPr marL="0" marR="0" lvl="0" indent="0" algn="r" defTabSz="94274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C3F8E-8D4C-4AF1-9A73-A2DFCAF368B1}" type="slidenum">
              <a:rPr kumimoji="0" lang="en-GB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pitchFamily="16" charset="-128"/>
                <a:cs typeface="+mn-cs"/>
              </a:rPr>
              <a:pPr marL="0" marR="0" lvl="0" indent="0" algn="r" defTabSz="94274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en-GB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pitchFamily="16" charset="-128"/>
              <a:cs typeface="+mn-cs"/>
            </a:endParaRPr>
          </a:p>
        </p:txBody>
      </p:sp>
      <p:sp>
        <p:nvSpPr>
          <p:cNvPr id="5120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43096666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3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1pPr>
            <a:lvl2pPr marL="769993" indent="-29615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2pPr>
            <a:lvl3pPr marL="1184605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3pPr>
            <a:lvl4pPr marL="1658447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4pPr>
            <a:lvl5pPr marL="2132289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5pPr>
            <a:lvl6pPr marL="2606131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6pPr>
            <a:lvl7pPr marL="3079974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7pPr>
            <a:lvl8pPr marL="3553816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8pPr>
            <a:lvl9pPr marL="4027658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9pPr>
          </a:lstStyle>
          <a:p>
            <a:pPr marL="0" marR="0" lvl="0" indent="0" algn="r" defTabSz="94274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C3F8E-8D4C-4AF1-9A73-A2DFCAF368B1}" type="slidenum">
              <a:rPr kumimoji="0" lang="en-GB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pitchFamily="16" charset="-128"/>
                <a:cs typeface="+mn-cs"/>
              </a:rPr>
              <a:pPr marL="0" marR="0" lvl="0" indent="0" algn="r" defTabSz="94274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endParaRPr kumimoji="0" lang="en-GB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pitchFamily="16" charset="-128"/>
              <a:cs typeface="+mn-cs"/>
            </a:endParaRPr>
          </a:p>
        </p:txBody>
      </p:sp>
      <p:sp>
        <p:nvSpPr>
          <p:cNvPr id="5120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90599055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3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1pPr>
            <a:lvl2pPr marL="769993" indent="-29615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2pPr>
            <a:lvl3pPr marL="1184605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3pPr>
            <a:lvl4pPr marL="1658447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4pPr>
            <a:lvl5pPr marL="2132289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5pPr>
            <a:lvl6pPr marL="2606131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6pPr>
            <a:lvl7pPr marL="3079974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7pPr>
            <a:lvl8pPr marL="3553816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8pPr>
            <a:lvl9pPr marL="4027658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9pPr>
          </a:lstStyle>
          <a:p>
            <a:pPr marL="0" marR="0" lvl="0" indent="0" algn="r" defTabSz="94274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C3F8E-8D4C-4AF1-9A73-A2DFCAF368B1}" type="slidenum">
              <a:rPr kumimoji="0" lang="en-GB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pitchFamily="16" charset="-128"/>
                <a:cs typeface="+mn-cs"/>
              </a:rPr>
              <a:pPr marL="0" marR="0" lvl="0" indent="0" algn="r" defTabSz="94274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0" lang="en-GB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pitchFamily="16" charset="-128"/>
              <a:cs typeface="+mn-cs"/>
            </a:endParaRPr>
          </a:p>
        </p:txBody>
      </p:sp>
      <p:sp>
        <p:nvSpPr>
          <p:cNvPr id="5120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671571156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16092B-D593-445E-B0F9-5896CB323283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70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82847589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24847-8312-469E-916A-77AED32CFF36}" type="slidenum">
              <a:rPr lang="en-GB" smtClean="0"/>
              <a:t>71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49881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3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1pPr>
            <a:lvl2pPr marL="769993" indent="-29615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2pPr>
            <a:lvl3pPr marL="1184605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3pPr>
            <a:lvl4pPr marL="1658447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4pPr>
            <a:lvl5pPr marL="2132289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5pPr>
            <a:lvl6pPr marL="2606131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6pPr>
            <a:lvl7pPr marL="3079974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7pPr>
            <a:lvl8pPr marL="3553816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8pPr>
            <a:lvl9pPr marL="4027658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9pPr>
          </a:lstStyle>
          <a:p>
            <a:fld id="{33AC3F8E-8D4C-4AF1-9A73-A2DFCAF368B1}" type="slidenum">
              <a:rPr lang="en-GB" altLang="en-US" b="0">
                <a:latin typeface="Arial" charset="0"/>
              </a:rPr>
              <a:pPr/>
              <a:t>9</a:t>
            </a:fld>
            <a:endParaRPr lang="en-GB" altLang="en-US" b="0">
              <a:latin typeface="Arial" charset="0"/>
            </a:endParaRPr>
          </a:p>
        </p:txBody>
      </p:sp>
      <p:sp>
        <p:nvSpPr>
          <p:cNvPr id="5120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GB" altLang="en-US"/>
              <a:t>However there are many advantages to using R. </a:t>
            </a:r>
          </a:p>
          <a:p>
            <a:endParaRPr lang="en-GB" altLang="en-US"/>
          </a:p>
          <a:p>
            <a:r>
              <a:rPr lang="en-GB" altLang="en-US"/>
              <a:t>It uses scripts, and because of this it is very easy to record exactly what you did. With a GUI, there are many tools and options you could pick and it can be difficult to record exactly what you did and which parameters you used. </a:t>
            </a:r>
          </a:p>
          <a:p>
            <a:endParaRPr lang="en-GB" altLang="en-US"/>
          </a:p>
          <a:p>
            <a:r>
              <a:rPr lang="en-GB" altLang="en-US"/>
              <a:t>There are also lots of reproducible examples on the internet that you can see and reused. </a:t>
            </a:r>
          </a:p>
          <a:p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1422407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7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0975">
              <a:defRPr sz="2500"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1pPr>
            <a:lvl2pPr marL="769993" indent="-296151" defTabSz="950975">
              <a:defRPr sz="2500"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2pPr>
            <a:lvl3pPr marL="1184605" indent="-236921" defTabSz="950975">
              <a:defRPr sz="2500"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3pPr>
            <a:lvl4pPr marL="1658447" indent="-236921" defTabSz="950975">
              <a:defRPr sz="2500"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4pPr>
            <a:lvl5pPr marL="2132289" indent="-236921" defTabSz="950975">
              <a:defRPr sz="2500"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5pPr>
            <a:lvl6pPr marL="2606131" indent="-236921" defTabSz="950975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6pPr>
            <a:lvl7pPr marL="3079974" indent="-236921" defTabSz="950975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7pPr>
            <a:lvl8pPr marL="3553816" indent="-236921" defTabSz="950975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8pPr>
            <a:lvl9pPr marL="4027658" indent="-236921" defTabSz="950975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9pPr>
          </a:lstStyle>
          <a:p>
            <a:pPr marL="0" marR="0" lvl="0" indent="0" algn="r" defTabSz="9509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9F556F2-38F1-4209-83CA-27739F69E13F}" type="slidenum"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pitchFamily="16" charset="-128"/>
                <a:cs typeface="+mn-cs"/>
              </a:rPr>
              <a:pPr marL="0" marR="0" lvl="0" indent="0" algn="r" defTabSz="9509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GB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pitchFamily="16" charset="-128"/>
              <a:cs typeface="+mn-cs"/>
            </a:endParaRPr>
          </a:p>
        </p:txBody>
      </p:sp>
      <p:sp>
        <p:nvSpPr>
          <p:cNvPr id="5222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9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12091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3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1pPr>
            <a:lvl2pPr marL="769993" indent="-29615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2pPr>
            <a:lvl3pPr marL="1184605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3pPr>
            <a:lvl4pPr marL="1658447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4pPr>
            <a:lvl5pPr marL="2132289" indent="-236921" defTabSz="942749"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5pPr>
            <a:lvl6pPr marL="2606131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6pPr>
            <a:lvl7pPr marL="3079974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7pPr>
            <a:lvl8pPr marL="3553816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8pPr>
            <a:lvl9pPr marL="4027658" indent="-236921" defTabSz="94274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ＭＳ Ｐゴシック" pitchFamily="16" charset="-128"/>
              </a:defRPr>
            </a:lvl9pPr>
          </a:lstStyle>
          <a:p>
            <a:fld id="{33AC3F8E-8D4C-4AF1-9A73-A2DFCAF368B1}" type="slidenum">
              <a:rPr lang="en-GB" altLang="en-US" b="0">
                <a:latin typeface="Arial" charset="0"/>
              </a:rPr>
              <a:pPr/>
              <a:t>11</a:t>
            </a:fld>
            <a:endParaRPr lang="en-GB" altLang="en-US" b="0">
              <a:latin typeface="Arial" charset="0"/>
            </a:endParaRPr>
          </a:p>
        </p:txBody>
      </p:sp>
      <p:sp>
        <p:nvSpPr>
          <p:cNvPr id="5120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964861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FD7DE-A857-48AA-8531-AC8818E5A200}" type="datetimeFigureOut">
              <a:rPr lang="en-GB" smtClean="0"/>
              <a:t>06/02/2023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994F6-0631-4928-B88D-BD51C0DC738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56608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FD7DE-A857-48AA-8531-AC8818E5A200}" type="datetimeFigureOut">
              <a:rPr lang="en-GB" smtClean="0"/>
              <a:t>06/02/2023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994F6-0631-4928-B88D-BD51C0DC738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58476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FD7DE-A857-48AA-8531-AC8818E5A200}" type="datetimeFigureOut">
              <a:rPr lang="en-GB" smtClean="0"/>
              <a:t>06/02/2023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994F6-0631-4928-B88D-BD51C0DC738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76952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&amp; Content with Side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25"/>
          <p:cNvSpPr>
            <a:spLocks noGrp="1"/>
          </p:cNvSpPr>
          <p:nvPr>
            <p:ph type="title"/>
          </p:nvPr>
        </p:nvSpPr>
        <p:spPr>
          <a:xfrm>
            <a:off x="763199" y="285857"/>
            <a:ext cx="6859879" cy="1134000"/>
          </a:xfrm>
        </p:spPr>
        <p:txBody>
          <a:bodyPr>
            <a:normAutofit/>
          </a:bodyPr>
          <a:lstStyle>
            <a:lvl1pPr>
              <a:defRPr sz="36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28" name="Text Placeholder 27"/>
          <p:cNvSpPr>
            <a:spLocks noGrp="1"/>
          </p:cNvSpPr>
          <p:nvPr>
            <p:ph type="body" sz="quarter" idx="13"/>
          </p:nvPr>
        </p:nvSpPr>
        <p:spPr>
          <a:xfrm>
            <a:off x="763199" y="1712146"/>
            <a:ext cx="6859879" cy="400285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2547FEA5-A3AB-614B-ABE4-D20543B0C7A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809225" y="6295129"/>
            <a:ext cx="2195288" cy="365125"/>
          </a:xfrm>
        </p:spPr>
        <p:txBody>
          <a:bodyPr/>
          <a:lstStyle/>
          <a:p>
            <a:fld id="{CF2DBAFF-AC0A-47D7-8DF8-5575415CB36C}" type="datetimeFigureOut">
              <a:rPr lang="en-GB" smtClean="0"/>
              <a:t>06/02/2023</a:t>
            </a:fld>
            <a:endParaRPr lang="en-GB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DAF4755C-38B1-9B42-92EA-1432EE076A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05355" y="6295129"/>
            <a:ext cx="2160000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15C73EFA-3E75-AE49-8891-4B1670C6C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3931" y="6295129"/>
            <a:ext cx="2059517" cy="365125"/>
          </a:xfrm>
        </p:spPr>
        <p:txBody>
          <a:bodyPr/>
          <a:lstStyle/>
          <a:p>
            <a:fld id="{14315158-B7C5-439A-91C0-3DA383F6E55B}" type="slidenum">
              <a:rPr lang="en-GB" smtClean="0"/>
              <a:t>‹#›</a:t>
            </a:fld>
            <a:endParaRPr lang="en-GB"/>
          </a:p>
        </p:txBody>
      </p:sp>
      <p:sp>
        <p:nvSpPr>
          <p:cNvPr id="15" name="Rectangle 14"/>
          <p:cNvSpPr/>
          <p:nvPr/>
        </p:nvSpPr>
        <p:spPr>
          <a:xfrm>
            <a:off x="8022173" y="1"/>
            <a:ext cx="4187824" cy="6858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1EF84B5-0DF8-3C46-AB9F-03880419F0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6455" y="2003361"/>
            <a:ext cx="3059260" cy="2288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8083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wrap="square" lIns="121897" tIns="121897" rIns="121897" bIns="121897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wrap="square" lIns="121897" tIns="121897" rIns="121897" bIns="121897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wrap="square" lIns="121897" tIns="121897" rIns="121897" bIns="121897" anchor="ctr" anchorCtr="0">
            <a:noAutofit/>
          </a:bodyPr>
          <a:lstStyle/>
          <a:p>
            <a:fld id="{00000000-1234-1234-1234-123412341234}" type="slidenum">
              <a:rPr lang="sv" smtClean="0"/>
              <a:pPr/>
              <a:t>‹#›</a:t>
            </a:fld>
            <a:endParaRPr lang="sv"/>
          </a:p>
        </p:txBody>
      </p:sp>
    </p:spTree>
    <p:extLst>
      <p:ext uri="{BB962C8B-B14F-4D97-AF65-F5344CB8AC3E}">
        <p14:creationId xmlns:p14="http://schemas.microsoft.com/office/powerpoint/2010/main" val="307916877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099F6-DA73-4F74-8A6B-3E6A946CEF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E9327A3-62AC-49E5-A3A2-F5CD08CE2A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6A19F9-8675-42BF-84D3-FFDD478611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E575E-A5A3-422A-976D-31BDAF6F32C5}" type="datetimeFigureOut">
              <a:rPr lang="en-GB" smtClean="0"/>
              <a:t>06/02/2023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266137-1B95-486E-90FE-3D4E4EA64B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CAD432-D903-4635-95CB-1AD8E3A88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B2D1C-C8EB-4E6E-8155-8029ED7FD17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975309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C3F774-B485-4C1E-8DF4-4CBF1EF02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9471BC-9111-4723-B645-48D06D81DB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76A113-1D9F-4BAC-A8B9-AF8ECAC269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E575E-A5A3-422A-976D-31BDAF6F32C5}" type="datetimeFigureOut">
              <a:rPr lang="en-GB" smtClean="0"/>
              <a:t>06/02/2023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8415E2-50FA-4A24-B339-B14256FB39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A9C555-6F1F-4DBA-B4FE-3BA569DAF6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B2D1C-C8EB-4E6E-8155-8029ED7FD17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99373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192A93-6478-4431-B60F-7CBBF10302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3D985C-470D-492B-A715-D6A8A31CA9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23146C-2F1A-4E85-BBDA-0A2F5A75AA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E575E-A5A3-422A-976D-31BDAF6F32C5}" type="datetimeFigureOut">
              <a:rPr lang="en-GB" smtClean="0"/>
              <a:t>06/02/2023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2689C5-A61A-487A-8F2C-035F06B13A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4F0B80-7FC2-492E-B2BA-4A0DD492D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B2D1C-C8EB-4E6E-8155-8029ED7FD17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199076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71B9A1-AB27-4A58-BC35-85986A7D5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934D5F-3B66-43ED-AAAF-1830DD660E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BC873B-993E-4D47-9261-5D4AF85628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133B15-2BD5-4E53-B5C1-94F6503AF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E575E-A5A3-422A-976D-31BDAF6F32C5}" type="datetimeFigureOut">
              <a:rPr lang="en-GB" smtClean="0"/>
              <a:t>06/02/2023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902350-335A-4E51-BC10-0D77CA2FF1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EFCBDE-D337-48B9-A2D7-798F8CD7E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B2D1C-C8EB-4E6E-8155-8029ED7FD17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089406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CED8E-B5A3-4A24-8156-386DFE9350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6E4CA6-B368-4526-8570-C147A5D5E2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A5235C-98BA-4675-8539-54916CFA7F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C3A18CD-6F56-4C5B-ABF4-B88EA29CAD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20728F9-14F4-481E-B0E8-7458CBB6166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E568D53-06DC-46A9-816F-90FADBA337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E575E-A5A3-422A-976D-31BDAF6F32C5}" type="datetimeFigureOut">
              <a:rPr lang="en-GB" smtClean="0"/>
              <a:t>06/02/2023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854E95D-E896-4D07-98CC-DF8ADB04AE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9B7BDF7-1790-42B9-B677-7F1DB175BD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B2D1C-C8EB-4E6E-8155-8029ED7FD17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813820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03A93-67E2-4E98-ADF3-41BA9B77A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3D2B1F0-897A-45CC-9D9C-05CF30FE6F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E575E-A5A3-422A-976D-31BDAF6F32C5}" type="datetimeFigureOut">
              <a:rPr lang="en-GB" smtClean="0"/>
              <a:t>06/02/2023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36F8C5-93D3-4B1D-9607-F2BBF62FC7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73C56D-0406-4C9B-900D-8E98F8A7C5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B2D1C-C8EB-4E6E-8155-8029ED7FD17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38618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FD7DE-A857-48AA-8531-AC8818E5A200}" type="datetimeFigureOut">
              <a:rPr lang="en-GB" smtClean="0"/>
              <a:t>06/02/2023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994F6-0631-4928-B88D-BD51C0DC738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775565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97F954A-8BAC-47CD-B06C-6AEC4FBD35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E575E-A5A3-422A-976D-31BDAF6F32C5}" type="datetimeFigureOut">
              <a:rPr lang="en-GB" smtClean="0"/>
              <a:t>06/02/2023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1359D9D-222F-473E-BC0D-7DA955D3A7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28C711-A7E5-4E28-91DF-A62D27DA5A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B2D1C-C8EB-4E6E-8155-8029ED7FD17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804637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10CBEA-517F-4563-BF16-14350D384C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4C1955-218F-4D8E-8F37-9CA65E9C2F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3512BB-C33C-4FEE-9ED5-9FC65C1B03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4C6F27-75AB-434F-A333-7679268E3C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E575E-A5A3-422A-976D-31BDAF6F32C5}" type="datetimeFigureOut">
              <a:rPr lang="en-GB" smtClean="0"/>
              <a:t>06/02/2023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FED690-944B-4999-A693-671C07CCA1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76901D-9191-4F3E-AD39-A21E4F5010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B2D1C-C8EB-4E6E-8155-8029ED7FD17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774145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4BDC6-0CAF-4CF0-B2D6-2CF3F302E9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33FE88A-DC51-4D26-9A2A-0563ECF55D9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24B490-FA3C-4CE0-A663-6631B5897B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CA13F4-DF0E-4E40-89A6-CEA9E966B6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E575E-A5A3-422A-976D-31BDAF6F32C5}" type="datetimeFigureOut">
              <a:rPr lang="en-GB" smtClean="0"/>
              <a:t>06/02/2023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C834AC-F8D4-47A2-A75D-EA9B178ED8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07B901-4E80-48F1-BFD4-18F515DFE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B2D1C-C8EB-4E6E-8155-8029ED7FD17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804058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9B1B6-0127-4328-A21A-CF4F41398F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B91BAA-A819-45F9-9290-97647F9910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72687F-AEF5-47E6-A29B-D0A9A48D5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E575E-A5A3-422A-976D-31BDAF6F32C5}" type="datetimeFigureOut">
              <a:rPr lang="en-GB" smtClean="0"/>
              <a:t>06/02/2023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B0E7ED-1B58-4D64-8325-173430A0BC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77C509-C6C8-4C29-A332-F4609040C5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B2D1C-C8EB-4E6E-8155-8029ED7FD17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542105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D94AF88-BFE8-47E5-8CDD-C921B6529B2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D141D0-16DD-401C-A7EB-822B77A8B3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1C6C6C-517F-4855-9675-D1911F42AA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E575E-A5A3-422A-976D-31BDAF6F32C5}" type="datetimeFigureOut">
              <a:rPr lang="en-GB" smtClean="0"/>
              <a:t>06/02/2023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0104EE-4BFC-4B7C-990E-7D8A0191B2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1794AD-CC16-40F1-AA66-1707ED0E6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B2D1C-C8EB-4E6E-8155-8029ED7FD17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78441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39B270B6-0A83-43B0-AF75-92F4A713474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860230" y="1018578"/>
            <a:ext cx="3381524" cy="2916001"/>
          </a:xfrm>
          <a:custGeom>
            <a:avLst/>
            <a:gdLst>
              <a:gd name="connsiteX0" fmla="*/ 1722364 w 3381524"/>
              <a:gd name="connsiteY0" fmla="*/ 899 h 2916001"/>
              <a:gd name="connsiteX1" fmla="*/ 1823441 w 3381524"/>
              <a:gd name="connsiteY1" fmla="*/ 10638 h 2916001"/>
              <a:gd name="connsiteX2" fmla="*/ 2329062 w 3381524"/>
              <a:gd name="connsiteY2" fmla="*/ 187734 h 2916001"/>
              <a:gd name="connsiteX3" fmla="*/ 2485178 w 3381524"/>
              <a:gd name="connsiteY3" fmla="*/ 294603 h 2916001"/>
              <a:gd name="connsiteX4" fmla="*/ 2749071 w 3381524"/>
              <a:gd name="connsiteY4" fmla="*/ 394877 h 2916001"/>
              <a:gd name="connsiteX5" fmla="*/ 3322413 w 3381524"/>
              <a:gd name="connsiteY5" fmla="*/ 785019 h 2916001"/>
              <a:gd name="connsiteX6" fmla="*/ 3281619 w 3381524"/>
              <a:gd name="connsiteY6" fmla="*/ 1450190 h 2916001"/>
              <a:gd name="connsiteX7" fmla="*/ 3083905 w 3381524"/>
              <a:gd name="connsiteY7" fmla="*/ 1664533 h 2916001"/>
              <a:gd name="connsiteX8" fmla="*/ 3035687 w 3381524"/>
              <a:gd name="connsiteY8" fmla="*/ 1686562 h 2916001"/>
              <a:gd name="connsiteX9" fmla="*/ 3011234 w 3381524"/>
              <a:gd name="connsiteY9" fmla="*/ 1698218 h 2916001"/>
              <a:gd name="connsiteX10" fmla="*/ 2973982 w 3381524"/>
              <a:gd name="connsiteY10" fmla="*/ 1724479 h 2916001"/>
              <a:gd name="connsiteX11" fmla="*/ 2943660 w 3381524"/>
              <a:gd name="connsiteY11" fmla="*/ 1759412 h 2916001"/>
              <a:gd name="connsiteX12" fmla="*/ 2938935 w 3381524"/>
              <a:gd name="connsiteY12" fmla="*/ 1765135 h 2916001"/>
              <a:gd name="connsiteX13" fmla="*/ 2872096 w 3381524"/>
              <a:gd name="connsiteY13" fmla="*/ 2056291 h 2916001"/>
              <a:gd name="connsiteX14" fmla="*/ 2584331 w 3381524"/>
              <a:gd name="connsiteY14" fmla="*/ 2808635 h 2916001"/>
              <a:gd name="connsiteX15" fmla="*/ 1707276 w 3381524"/>
              <a:gd name="connsiteY15" fmla="*/ 2808845 h 2916001"/>
              <a:gd name="connsiteX16" fmla="*/ 1436471 w 3381524"/>
              <a:gd name="connsiteY16" fmla="*/ 2792397 h 2916001"/>
              <a:gd name="connsiteX17" fmla="*/ 1435783 w 3381524"/>
              <a:gd name="connsiteY17" fmla="*/ 2793679 h 2916001"/>
              <a:gd name="connsiteX18" fmla="*/ 1421194 w 3381524"/>
              <a:gd name="connsiteY18" fmla="*/ 2802369 h 2916001"/>
              <a:gd name="connsiteX19" fmla="*/ 1420506 w 3381524"/>
              <a:gd name="connsiteY19" fmla="*/ 2803651 h 2916001"/>
              <a:gd name="connsiteX20" fmla="*/ 1371923 w 3381524"/>
              <a:gd name="connsiteY20" fmla="*/ 2838697 h 2916001"/>
              <a:gd name="connsiteX21" fmla="*/ 990920 w 3381524"/>
              <a:gd name="connsiteY21" fmla="*/ 2891957 h 2916001"/>
              <a:gd name="connsiteX22" fmla="*/ 347703 w 3381524"/>
              <a:gd name="connsiteY22" fmla="*/ 2295871 h 2916001"/>
              <a:gd name="connsiteX23" fmla="*/ 313185 w 3381524"/>
              <a:gd name="connsiteY23" fmla="*/ 2224503 h 2916001"/>
              <a:gd name="connsiteX24" fmla="*/ 273600 w 3381524"/>
              <a:gd name="connsiteY24" fmla="*/ 2054627 h 2916001"/>
              <a:gd name="connsiteX25" fmla="*/ 271668 w 3381524"/>
              <a:gd name="connsiteY25" fmla="*/ 2030468 h 2916001"/>
              <a:gd name="connsiteX26" fmla="*/ 261552 w 3381524"/>
              <a:gd name="connsiteY26" fmla="*/ 1925948 h 2916001"/>
              <a:gd name="connsiteX27" fmla="*/ 230638 w 3381524"/>
              <a:gd name="connsiteY27" fmla="*/ 1749161 h 2916001"/>
              <a:gd name="connsiteX28" fmla="*/ 216080 w 3381524"/>
              <a:gd name="connsiteY28" fmla="*/ 1686850 h 2916001"/>
              <a:gd name="connsiteX29" fmla="*/ 128358 w 3381524"/>
              <a:gd name="connsiteY29" fmla="*/ 1489500 h 2916001"/>
              <a:gd name="connsiteX30" fmla="*/ 122713 w 3381524"/>
              <a:gd name="connsiteY30" fmla="*/ 1481516 h 2916001"/>
              <a:gd name="connsiteX31" fmla="*/ 4500 w 3381524"/>
              <a:gd name="connsiteY31" fmla="*/ 1162109 h 2916001"/>
              <a:gd name="connsiteX32" fmla="*/ 353 w 3381524"/>
              <a:gd name="connsiteY32" fmla="*/ 1077306 h 2916001"/>
              <a:gd name="connsiteX33" fmla="*/ 90835 w 3381524"/>
              <a:gd name="connsiteY33" fmla="*/ 850031 h 2916001"/>
              <a:gd name="connsiteX34" fmla="*/ 204654 w 3381524"/>
              <a:gd name="connsiteY34" fmla="*/ 767402 h 2916001"/>
              <a:gd name="connsiteX35" fmla="*/ 347661 w 3381524"/>
              <a:gd name="connsiteY35" fmla="*/ 713642 h 2916001"/>
              <a:gd name="connsiteX36" fmla="*/ 400058 w 3381524"/>
              <a:gd name="connsiteY36" fmla="*/ 705415 h 2916001"/>
              <a:gd name="connsiteX37" fmla="*/ 460255 w 3381524"/>
              <a:gd name="connsiteY37" fmla="*/ 698070 h 2916001"/>
              <a:gd name="connsiteX38" fmla="*/ 989722 w 3381524"/>
              <a:gd name="connsiteY38" fmla="*/ 349545 h 2916001"/>
              <a:gd name="connsiteX39" fmla="*/ 1722364 w 3381524"/>
              <a:gd name="connsiteY39" fmla="*/ 899 h 2916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381524" h="2916001">
                <a:moveTo>
                  <a:pt x="1722364" y="899"/>
                </a:moveTo>
                <a:cubicBezTo>
                  <a:pt x="1754965" y="2330"/>
                  <a:pt x="1788657" y="5501"/>
                  <a:pt x="1823441" y="10638"/>
                </a:cubicBezTo>
                <a:cubicBezTo>
                  <a:pt x="1823441" y="10638"/>
                  <a:pt x="2110858" y="39301"/>
                  <a:pt x="2329062" y="187734"/>
                </a:cubicBezTo>
                <a:cubicBezTo>
                  <a:pt x="2329062" y="187734"/>
                  <a:pt x="2425062" y="252445"/>
                  <a:pt x="2485178" y="294603"/>
                </a:cubicBezTo>
                <a:cubicBezTo>
                  <a:pt x="2485178" y="294603"/>
                  <a:pt x="2624772" y="386003"/>
                  <a:pt x="2749071" y="394877"/>
                </a:cubicBezTo>
                <a:cubicBezTo>
                  <a:pt x="2749071" y="394877"/>
                  <a:pt x="3152158" y="414572"/>
                  <a:pt x="3322413" y="785019"/>
                </a:cubicBezTo>
                <a:cubicBezTo>
                  <a:pt x="3322413" y="785019"/>
                  <a:pt x="3479445" y="1115342"/>
                  <a:pt x="3281619" y="1450190"/>
                </a:cubicBezTo>
                <a:cubicBezTo>
                  <a:pt x="3281619" y="1450190"/>
                  <a:pt x="3209197" y="1591361"/>
                  <a:pt x="3083905" y="1664533"/>
                </a:cubicBezTo>
                <a:cubicBezTo>
                  <a:pt x="3083905" y="1664533"/>
                  <a:pt x="3083905" y="1664533"/>
                  <a:pt x="3035687" y="1686562"/>
                </a:cubicBezTo>
                <a:cubicBezTo>
                  <a:pt x="3029080" y="1689625"/>
                  <a:pt x="3019813" y="1694563"/>
                  <a:pt x="3011234" y="1698218"/>
                </a:cubicBezTo>
                <a:cubicBezTo>
                  <a:pt x="3003939" y="1702563"/>
                  <a:pt x="2989350" y="1711252"/>
                  <a:pt x="2973982" y="1724479"/>
                </a:cubicBezTo>
                <a:cubicBezTo>
                  <a:pt x="2963935" y="1733954"/>
                  <a:pt x="2952513" y="1745993"/>
                  <a:pt x="2943660" y="1759412"/>
                </a:cubicBezTo>
                <a:cubicBezTo>
                  <a:pt x="2942284" y="1761977"/>
                  <a:pt x="2940311" y="1762570"/>
                  <a:pt x="2938935" y="1765135"/>
                </a:cubicBezTo>
                <a:cubicBezTo>
                  <a:pt x="2898203" y="1822560"/>
                  <a:pt x="2860413" y="1914595"/>
                  <a:pt x="2872096" y="2056291"/>
                </a:cubicBezTo>
                <a:cubicBezTo>
                  <a:pt x="2872096" y="2056291"/>
                  <a:pt x="2949322" y="2535385"/>
                  <a:pt x="2584331" y="2808635"/>
                </a:cubicBezTo>
                <a:cubicBezTo>
                  <a:pt x="2584331" y="2808635"/>
                  <a:pt x="2295361" y="3045042"/>
                  <a:pt x="1707276" y="2808845"/>
                </a:cubicBezTo>
                <a:cubicBezTo>
                  <a:pt x="1707276" y="2808845"/>
                  <a:pt x="1543916" y="2727818"/>
                  <a:pt x="1436471" y="2792397"/>
                </a:cubicBezTo>
                <a:cubicBezTo>
                  <a:pt x="1436471" y="2792397"/>
                  <a:pt x="1436471" y="2792397"/>
                  <a:pt x="1435783" y="2793679"/>
                </a:cubicBezTo>
                <a:cubicBezTo>
                  <a:pt x="1431149" y="2796148"/>
                  <a:pt x="1425828" y="2799900"/>
                  <a:pt x="1421194" y="2802369"/>
                </a:cubicBezTo>
                <a:cubicBezTo>
                  <a:pt x="1420506" y="2803651"/>
                  <a:pt x="1420506" y="2803651"/>
                  <a:pt x="1420506" y="2803651"/>
                </a:cubicBezTo>
                <a:cubicBezTo>
                  <a:pt x="1420506" y="2803651"/>
                  <a:pt x="1420506" y="2803651"/>
                  <a:pt x="1371923" y="2838697"/>
                </a:cubicBezTo>
                <a:cubicBezTo>
                  <a:pt x="1297601" y="2884710"/>
                  <a:pt x="1150284" y="2952673"/>
                  <a:pt x="990920" y="2891957"/>
                </a:cubicBezTo>
                <a:cubicBezTo>
                  <a:pt x="627504" y="2782888"/>
                  <a:pt x="435699" y="2483459"/>
                  <a:pt x="347703" y="2295871"/>
                </a:cubicBezTo>
                <a:cubicBezTo>
                  <a:pt x="334622" y="2273989"/>
                  <a:pt x="322917" y="2249543"/>
                  <a:pt x="313185" y="2224503"/>
                </a:cubicBezTo>
                <a:cubicBezTo>
                  <a:pt x="284676" y="2148102"/>
                  <a:pt x="274520" y="2068333"/>
                  <a:pt x="273600" y="2054627"/>
                </a:cubicBezTo>
                <a:cubicBezTo>
                  <a:pt x="272497" y="2047429"/>
                  <a:pt x="272082" y="2038949"/>
                  <a:pt x="271668" y="2030468"/>
                </a:cubicBezTo>
                <a:cubicBezTo>
                  <a:pt x="271668" y="2030468"/>
                  <a:pt x="271668" y="2030468"/>
                  <a:pt x="261552" y="1925948"/>
                </a:cubicBezTo>
                <a:cubicBezTo>
                  <a:pt x="255119" y="1876253"/>
                  <a:pt x="244507" y="1812755"/>
                  <a:pt x="230638" y="1749161"/>
                </a:cubicBezTo>
                <a:cubicBezTo>
                  <a:pt x="226642" y="1728851"/>
                  <a:pt x="221361" y="1707850"/>
                  <a:pt x="216080" y="1686850"/>
                </a:cubicBezTo>
                <a:cubicBezTo>
                  <a:pt x="188624" y="1596149"/>
                  <a:pt x="143918" y="1516014"/>
                  <a:pt x="128358" y="1489500"/>
                </a:cubicBezTo>
                <a:cubicBezTo>
                  <a:pt x="126476" y="1486838"/>
                  <a:pt x="124594" y="1484178"/>
                  <a:pt x="122713" y="1481516"/>
                </a:cubicBezTo>
                <a:cubicBezTo>
                  <a:pt x="53129" y="1358307"/>
                  <a:pt x="17772" y="1223730"/>
                  <a:pt x="4500" y="1162109"/>
                </a:cubicBezTo>
                <a:cubicBezTo>
                  <a:pt x="-1793" y="1130656"/>
                  <a:pt x="353" y="1077306"/>
                  <a:pt x="353" y="1077306"/>
                </a:cubicBezTo>
                <a:cubicBezTo>
                  <a:pt x="7679" y="1001960"/>
                  <a:pt x="32073" y="922558"/>
                  <a:pt x="90835" y="850031"/>
                </a:cubicBezTo>
                <a:cubicBezTo>
                  <a:pt x="133176" y="805030"/>
                  <a:pt x="204654" y="767402"/>
                  <a:pt x="204654" y="767402"/>
                </a:cubicBezTo>
                <a:cubicBezTo>
                  <a:pt x="244293" y="749028"/>
                  <a:pt x="293797" y="727688"/>
                  <a:pt x="347661" y="713642"/>
                </a:cubicBezTo>
                <a:cubicBezTo>
                  <a:pt x="347661" y="713642"/>
                  <a:pt x="347661" y="713642"/>
                  <a:pt x="400058" y="705415"/>
                </a:cubicBezTo>
                <a:cubicBezTo>
                  <a:pt x="400058" y="705415"/>
                  <a:pt x="400058" y="705415"/>
                  <a:pt x="460255" y="698070"/>
                </a:cubicBezTo>
                <a:cubicBezTo>
                  <a:pt x="528252" y="691605"/>
                  <a:pt x="799504" y="645534"/>
                  <a:pt x="989722" y="349545"/>
                </a:cubicBezTo>
                <a:cubicBezTo>
                  <a:pt x="989722" y="349545"/>
                  <a:pt x="1233343" y="-20560"/>
                  <a:pt x="1722364" y="899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B6C26941-B9CC-475B-BA48-C91F6C89377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653384" y="171529"/>
            <a:ext cx="2766276" cy="2385451"/>
          </a:xfrm>
          <a:custGeom>
            <a:avLst/>
            <a:gdLst>
              <a:gd name="connsiteX0" fmla="*/ 1408991 w 2766276"/>
              <a:gd name="connsiteY0" fmla="*/ 735 h 2385451"/>
              <a:gd name="connsiteX1" fmla="*/ 1491677 w 2766276"/>
              <a:gd name="connsiteY1" fmla="*/ 8702 h 2385451"/>
              <a:gd name="connsiteX2" fmla="*/ 1905304 w 2766276"/>
              <a:gd name="connsiteY2" fmla="*/ 153576 h 2385451"/>
              <a:gd name="connsiteX3" fmla="*/ 2033015 w 2766276"/>
              <a:gd name="connsiteY3" fmla="*/ 241001 h 2385451"/>
              <a:gd name="connsiteX4" fmla="*/ 2248895 w 2766276"/>
              <a:gd name="connsiteY4" fmla="*/ 323031 h 2385451"/>
              <a:gd name="connsiteX5" fmla="*/ 2717920 w 2766276"/>
              <a:gd name="connsiteY5" fmla="*/ 642189 h 2385451"/>
              <a:gd name="connsiteX6" fmla="*/ 2684548 w 2766276"/>
              <a:gd name="connsiteY6" fmla="*/ 1186335 h 2385451"/>
              <a:gd name="connsiteX7" fmla="*/ 2522808 w 2766276"/>
              <a:gd name="connsiteY7" fmla="*/ 1361680 h 2385451"/>
              <a:gd name="connsiteX8" fmla="*/ 2483362 w 2766276"/>
              <a:gd name="connsiteY8" fmla="*/ 1379701 h 2385451"/>
              <a:gd name="connsiteX9" fmla="*/ 2463358 w 2766276"/>
              <a:gd name="connsiteY9" fmla="*/ 1389237 h 2385451"/>
              <a:gd name="connsiteX10" fmla="*/ 2432884 w 2766276"/>
              <a:gd name="connsiteY10" fmla="*/ 1410719 h 2385451"/>
              <a:gd name="connsiteX11" fmla="*/ 2408079 w 2766276"/>
              <a:gd name="connsiteY11" fmla="*/ 1439296 h 2385451"/>
              <a:gd name="connsiteX12" fmla="*/ 2404214 w 2766276"/>
              <a:gd name="connsiteY12" fmla="*/ 1443978 h 2385451"/>
              <a:gd name="connsiteX13" fmla="*/ 2349536 w 2766276"/>
              <a:gd name="connsiteY13" fmla="*/ 1682160 h 2385451"/>
              <a:gd name="connsiteX14" fmla="*/ 2114128 w 2766276"/>
              <a:gd name="connsiteY14" fmla="*/ 2297620 h 2385451"/>
              <a:gd name="connsiteX15" fmla="*/ 1396648 w 2766276"/>
              <a:gd name="connsiteY15" fmla="*/ 2297792 h 2385451"/>
              <a:gd name="connsiteX16" fmla="*/ 1175114 w 2766276"/>
              <a:gd name="connsiteY16" fmla="*/ 2284336 h 2385451"/>
              <a:gd name="connsiteX17" fmla="*/ 1174551 w 2766276"/>
              <a:gd name="connsiteY17" fmla="*/ 2285385 h 2385451"/>
              <a:gd name="connsiteX18" fmla="*/ 1162616 w 2766276"/>
              <a:gd name="connsiteY18" fmla="*/ 2292494 h 2385451"/>
              <a:gd name="connsiteX19" fmla="*/ 1162054 w 2766276"/>
              <a:gd name="connsiteY19" fmla="*/ 2293543 h 2385451"/>
              <a:gd name="connsiteX20" fmla="*/ 1122310 w 2766276"/>
              <a:gd name="connsiteY20" fmla="*/ 2322213 h 2385451"/>
              <a:gd name="connsiteX21" fmla="*/ 810628 w 2766276"/>
              <a:gd name="connsiteY21" fmla="*/ 2365782 h 2385451"/>
              <a:gd name="connsiteX22" fmla="*/ 284441 w 2766276"/>
              <a:gd name="connsiteY22" fmla="*/ 1878150 h 2385451"/>
              <a:gd name="connsiteX23" fmla="*/ 256203 w 2766276"/>
              <a:gd name="connsiteY23" fmla="*/ 1819768 h 2385451"/>
              <a:gd name="connsiteX24" fmla="*/ 223820 w 2766276"/>
              <a:gd name="connsiteY24" fmla="*/ 1680799 h 2385451"/>
              <a:gd name="connsiteX25" fmla="*/ 222240 w 2766276"/>
              <a:gd name="connsiteY25" fmla="*/ 1661036 h 2385451"/>
              <a:gd name="connsiteX26" fmla="*/ 213965 w 2766276"/>
              <a:gd name="connsiteY26" fmla="*/ 1575532 h 2385451"/>
              <a:gd name="connsiteX27" fmla="*/ 188675 w 2766276"/>
              <a:gd name="connsiteY27" fmla="*/ 1430911 h 2385451"/>
              <a:gd name="connsiteX28" fmla="*/ 176766 w 2766276"/>
              <a:gd name="connsiteY28" fmla="*/ 1379937 h 2385451"/>
              <a:gd name="connsiteX29" fmla="*/ 105004 w 2766276"/>
              <a:gd name="connsiteY29" fmla="*/ 1218493 h 2385451"/>
              <a:gd name="connsiteX30" fmla="*/ 100386 w 2766276"/>
              <a:gd name="connsiteY30" fmla="*/ 1211963 h 2385451"/>
              <a:gd name="connsiteX31" fmla="*/ 3682 w 2766276"/>
              <a:gd name="connsiteY31" fmla="*/ 950669 h 2385451"/>
              <a:gd name="connsiteX32" fmla="*/ 289 w 2766276"/>
              <a:gd name="connsiteY32" fmla="*/ 881296 h 2385451"/>
              <a:gd name="connsiteX33" fmla="*/ 74309 w 2766276"/>
              <a:gd name="connsiteY33" fmla="*/ 695372 h 2385451"/>
              <a:gd name="connsiteX34" fmla="*/ 167419 w 2766276"/>
              <a:gd name="connsiteY34" fmla="*/ 627777 h 2385451"/>
              <a:gd name="connsiteX35" fmla="*/ 284407 w 2766276"/>
              <a:gd name="connsiteY35" fmla="*/ 583798 h 2385451"/>
              <a:gd name="connsiteX36" fmla="*/ 327270 w 2766276"/>
              <a:gd name="connsiteY36" fmla="*/ 577069 h 2385451"/>
              <a:gd name="connsiteX37" fmla="*/ 376515 w 2766276"/>
              <a:gd name="connsiteY37" fmla="*/ 571059 h 2385451"/>
              <a:gd name="connsiteX38" fmla="*/ 809648 w 2766276"/>
              <a:gd name="connsiteY38" fmla="*/ 285947 h 2385451"/>
              <a:gd name="connsiteX39" fmla="*/ 1408991 w 2766276"/>
              <a:gd name="connsiteY39" fmla="*/ 735 h 2385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766276" h="2385451">
                <a:moveTo>
                  <a:pt x="1408991" y="735"/>
                </a:moveTo>
                <a:cubicBezTo>
                  <a:pt x="1435660" y="1905"/>
                  <a:pt x="1463222" y="4499"/>
                  <a:pt x="1491677" y="8702"/>
                </a:cubicBezTo>
                <a:cubicBezTo>
                  <a:pt x="1491677" y="8702"/>
                  <a:pt x="1726801" y="32149"/>
                  <a:pt x="1905304" y="153576"/>
                </a:cubicBezTo>
                <a:cubicBezTo>
                  <a:pt x="1905304" y="153576"/>
                  <a:pt x="1983837" y="206513"/>
                  <a:pt x="2033015" y="241001"/>
                </a:cubicBezTo>
                <a:cubicBezTo>
                  <a:pt x="2033015" y="241001"/>
                  <a:pt x="2147211" y="315771"/>
                  <a:pt x="2248895" y="323031"/>
                </a:cubicBezTo>
                <a:cubicBezTo>
                  <a:pt x="2248895" y="323031"/>
                  <a:pt x="2578642" y="339142"/>
                  <a:pt x="2717920" y="642189"/>
                </a:cubicBezTo>
                <a:cubicBezTo>
                  <a:pt x="2717920" y="642189"/>
                  <a:pt x="2846381" y="912411"/>
                  <a:pt x="2684548" y="1186335"/>
                </a:cubicBezTo>
                <a:cubicBezTo>
                  <a:pt x="2684548" y="1186335"/>
                  <a:pt x="2625304" y="1301822"/>
                  <a:pt x="2522808" y="1361680"/>
                </a:cubicBezTo>
                <a:cubicBezTo>
                  <a:pt x="2522808" y="1361680"/>
                  <a:pt x="2522808" y="1361680"/>
                  <a:pt x="2483362" y="1379701"/>
                </a:cubicBezTo>
                <a:cubicBezTo>
                  <a:pt x="2477958" y="1382206"/>
                  <a:pt x="2470376" y="1386246"/>
                  <a:pt x="2463358" y="1389237"/>
                </a:cubicBezTo>
                <a:cubicBezTo>
                  <a:pt x="2457390" y="1392791"/>
                  <a:pt x="2445456" y="1399899"/>
                  <a:pt x="2432884" y="1410719"/>
                </a:cubicBezTo>
                <a:cubicBezTo>
                  <a:pt x="2424665" y="1418470"/>
                  <a:pt x="2415321" y="1428319"/>
                  <a:pt x="2408079" y="1439296"/>
                </a:cubicBezTo>
                <a:cubicBezTo>
                  <a:pt x="2406954" y="1441395"/>
                  <a:pt x="2405339" y="1441880"/>
                  <a:pt x="2404214" y="1443978"/>
                </a:cubicBezTo>
                <a:cubicBezTo>
                  <a:pt x="2370892" y="1490955"/>
                  <a:pt x="2339979" y="1566245"/>
                  <a:pt x="2349536" y="1682160"/>
                </a:cubicBezTo>
                <a:cubicBezTo>
                  <a:pt x="2349536" y="1682160"/>
                  <a:pt x="2412711" y="2074086"/>
                  <a:pt x="2114128" y="2297620"/>
                </a:cubicBezTo>
                <a:cubicBezTo>
                  <a:pt x="2114128" y="2297620"/>
                  <a:pt x="1877734" y="2491014"/>
                  <a:pt x="1396648" y="2297792"/>
                </a:cubicBezTo>
                <a:cubicBezTo>
                  <a:pt x="1396648" y="2297792"/>
                  <a:pt x="1263010" y="2231507"/>
                  <a:pt x="1175114" y="2284336"/>
                </a:cubicBezTo>
                <a:cubicBezTo>
                  <a:pt x="1175114" y="2284336"/>
                  <a:pt x="1175114" y="2284336"/>
                  <a:pt x="1174551" y="2285385"/>
                </a:cubicBezTo>
                <a:cubicBezTo>
                  <a:pt x="1170760" y="2287405"/>
                  <a:pt x="1166407" y="2290474"/>
                  <a:pt x="1162616" y="2292494"/>
                </a:cubicBezTo>
                <a:cubicBezTo>
                  <a:pt x="1162054" y="2293543"/>
                  <a:pt x="1162054" y="2293543"/>
                  <a:pt x="1162054" y="2293543"/>
                </a:cubicBezTo>
                <a:cubicBezTo>
                  <a:pt x="1162054" y="2293543"/>
                  <a:pt x="1162054" y="2293543"/>
                  <a:pt x="1122310" y="2322213"/>
                </a:cubicBezTo>
                <a:cubicBezTo>
                  <a:pt x="1061511" y="2359854"/>
                  <a:pt x="940997" y="2415451"/>
                  <a:pt x="810628" y="2365782"/>
                </a:cubicBezTo>
                <a:cubicBezTo>
                  <a:pt x="513334" y="2276557"/>
                  <a:pt x="356426" y="2031608"/>
                  <a:pt x="284441" y="1878150"/>
                </a:cubicBezTo>
                <a:cubicBezTo>
                  <a:pt x="273740" y="1860250"/>
                  <a:pt x="264165" y="1840251"/>
                  <a:pt x="256203" y="1819768"/>
                </a:cubicBezTo>
                <a:cubicBezTo>
                  <a:pt x="232881" y="1757267"/>
                  <a:pt x="224573" y="1692012"/>
                  <a:pt x="223820" y="1680799"/>
                </a:cubicBezTo>
                <a:cubicBezTo>
                  <a:pt x="222918" y="1674911"/>
                  <a:pt x="222579" y="1667973"/>
                  <a:pt x="222240" y="1661036"/>
                </a:cubicBezTo>
                <a:cubicBezTo>
                  <a:pt x="222240" y="1661036"/>
                  <a:pt x="222240" y="1661036"/>
                  <a:pt x="213965" y="1575532"/>
                </a:cubicBezTo>
                <a:cubicBezTo>
                  <a:pt x="208702" y="1534879"/>
                  <a:pt x="200021" y="1482934"/>
                  <a:pt x="188675" y="1430911"/>
                </a:cubicBezTo>
                <a:cubicBezTo>
                  <a:pt x="185406" y="1414296"/>
                  <a:pt x="181086" y="1397116"/>
                  <a:pt x="176766" y="1379937"/>
                </a:cubicBezTo>
                <a:cubicBezTo>
                  <a:pt x="154305" y="1305739"/>
                  <a:pt x="117733" y="1240183"/>
                  <a:pt x="105004" y="1218493"/>
                </a:cubicBezTo>
                <a:cubicBezTo>
                  <a:pt x="103465" y="1216316"/>
                  <a:pt x="101926" y="1214140"/>
                  <a:pt x="100386" y="1211963"/>
                </a:cubicBezTo>
                <a:cubicBezTo>
                  <a:pt x="43463" y="1111171"/>
                  <a:pt x="14539" y="1001079"/>
                  <a:pt x="3682" y="950669"/>
                </a:cubicBezTo>
                <a:cubicBezTo>
                  <a:pt x="-1466" y="924940"/>
                  <a:pt x="289" y="881296"/>
                  <a:pt x="289" y="881296"/>
                </a:cubicBezTo>
                <a:cubicBezTo>
                  <a:pt x="6283" y="819659"/>
                  <a:pt x="26238" y="754703"/>
                  <a:pt x="74309" y="695372"/>
                </a:cubicBezTo>
                <a:cubicBezTo>
                  <a:pt x="108946" y="658559"/>
                  <a:pt x="167419" y="627777"/>
                  <a:pt x="167419" y="627777"/>
                </a:cubicBezTo>
                <a:cubicBezTo>
                  <a:pt x="199846" y="612746"/>
                  <a:pt x="240343" y="595289"/>
                  <a:pt x="284407" y="583798"/>
                </a:cubicBezTo>
                <a:cubicBezTo>
                  <a:pt x="284407" y="583798"/>
                  <a:pt x="284407" y="583798"/>
                  <a:pt x="327270" y="577069"/>
                </a:cubicBezTo>
                <a:cubicBezTo>
                  <a:pt x="327270" y="577069"/>
                  <a:pt x="327270" y="577069"/>
                  <a:pt x="376515" y="571059"/>
                </a:cubicBezTo>
                <a:cubicBezTo>
                  <a:pt x="432141" y="565771"/>
                  <a:pt x="654039" y="528082"/>
                  <a:pt x="809648" y="285947"/>
                </a:cubicBezTo>
                <a:cubicBezTo>
                  <a:pt x="809648" y="285947"/>
                  <a:pt x="1008944" y="-16820"/>
                  <a:pt x="1408991" y="735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6305566C-644E-438F-AA3E-93B8EA9EE88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137154" y="2390118"/>
            <a:ext cx="2947158" cy="2541434"/>
          </a:xfrm>
          <a:custGeom>
            <a:avLst/>
            <a:gdLst>
              <a:gd name="connsiteX0" fmla="*/ 1501122 w 2947158"/>
              <a:gd name="connsiteY0" fmla="*/ 784 h 2541434"/>
              <a:gd name="connsiteX1" fmla="*/ 1589215 w 2947158"/>
              <a:gd name="connsiteY1" fmla="*/ 9271 h 2541434"/>
              <a:gd name="connsiteX2" fmla="*/ 2029888 w 2947158"/>
              <a:gd name="connsiteY2" fmla="*/ 163619 h 2541434"/>
              <a:gd name="connsiteX3" fmla="*/ 2165950 w 2947158"/>
              <a:gd name="connsiteY3" fmla="*/ 256760 h 2541434"/>
              <a:gd name="connsiteX4" fmla="*/ 2395946 w 2947158"/>
              <a:gd name="connsiteY4" fmla="*/ 344154 h 2541434"/>
              <a:gd name="connsiteX5" fmla="*/ 2895640 w 2947158"/>
              <a:gd name="connsiteY5" fmla="*/ 684181 h 2541434"/>
              <a:gd name="connsiteX6" fmla="*/ 2860086 w 2947158"/>
              <a:gd name="connsiteY6" fmla="*/ 1263908 h 2541434"/>
              <a:gd name="connsiteX7" fmla="*/ 2687770 w 2947158"/>
              <a:gd name="connsiteY7" fmla="*/ 1450719 h 2541434"/>
              <a:gd name="connsiteX8" fmla="*/ 2645745 w 2947158"/>
              <a:gd name="connsiteY8" fmla="*/ 1469919 h 2541434"/>
              <a:gd name="connsiteX9" fmla="*/ 2624433 w 2947158"/>
              <a:gd name="connsiteY9" fmla="*/ 1480077 h 2541434"/>
              <a:gd name="connsiteX10" fmla="*/ 2591966 w 2947158"/>
              <a:gd name="connsiteY10" fmla="*/ 1502965 h 2541434"/>
              <a:gd name="connsiteX11" fmla="*/ 2565539 w 2947158"/>
              <a:gd name="connsiteY11" fmla="*/ 1533410 h 2541434"/>
              <a:gd name="connsiteX12" fmla="*/ 2561421 w 2947158"/>
              <a:gd name="connsiteY12" fmla="*/ 1538398 h 2541434"/>
              <a:gd name="connsiteX13" fmla="*/ 2503168 w 2947158"/>
              <a:gd name="connsiteY13" fmla="*/ 1792155 h 2541434"/>
              <a:gd name="connsiteX14" fmla="*/ 2252367 w 2947158"/>
              <a:gd name="connsiteY14" fmla="*/ 2447858 h 2541434"/>
              <a:gd name="connsiteX15" fmla="*/ 1487972 w 2947158"/>
              <a:gd name="connsiteY15" fmla="*/ 2448041 h 2541434"/>
              <a:gd name="connsiteX16" fmla="*/ 1251952 w 2947158"/>
              <a:gd name="connsiteY16" fmla="*/ 2433706 h 2541434"/>
              <a:gd name="connsiteX17" fmla="*/ 1251352 w 2947158"/>
              <a:gd name="connsiteY17" fmla="*/ 2434824 h 2541434"/>
              <a:gd name="connsiteX18" fmla="*/ 1238637 w 2947158"/>
              <a:gd name="connsiteY18" fmla="*/ 2442397 h 2541434"/>
              <a:gd name="connsiteX19" fmla="*/ 1238038 w 2947158"/>
              <a:gd name="connsiteY19" fmla="*/ 2443515 h 2541434"/>
              <a:gd name="connsiteX20" fmla="*/ 1195695 w 2947158"/>
              <a:gd name="connsiteY20" fmla="*/ 2474059 h 2541434"/>
              <a:gd name="connsiteX21" fmla="*/ 863633 w 2947158"/>
              <a:gd name="connsiteY21" fmla="*/ 2520478 h 2541434"/>
              <a:gd name="connsiteX22" fmla="*/ 303040 w 2947158"/>
              <a:gd name="connsiteY22" fmla="*/ 2000960 h 2541434"/>
              <a:gd name="connsiteX23" fmla="*/ 272955 w 2947158"/>
              <a:gd name="connsiteY23" fmla="*/ 1938760 h 2541434"/>
              <a:gd name="connsiteX24" fmla="*/ 238455 w 2947158"/>
              <a:gd name="connsiteY24" fmla="*/ 1790705 h 2541434"/>
              <a:gd name="connsiteX25" fmla="*/ 236771 w 2947158"/>
              <a:gd name="connsiteY25" fmla="*/ 1769650 h 2541434"/>
              <a:gd name="connsiteX26" fmla="*/ 227955 w 2947158"/>
              <a:gd name="connsiteY26" fmla="*/ 1678555 h 2541434"/>
              <a:gd name="connsiteX27" fmla="*/ 201011 w 2947158"/>
              <a:gd name="connsiteY27" fmla="*/ 1524477 h 2541434"/>
              <a:gd name="connsiteX28" fmla="*/ 188324 w 2947158"/>
              <a:gd name="connsiteY28" fmla="*/ 1470170 h 2541434"/>
              <a:gd name="connsiteX29" fmla="*/ 111870 w 2947158"/>
              <a:gd name="connsiteY29" fmla="*/ 1298169 h 2541434"/>
              <a:gd name="connsiteX30" fmla="*/ 106950 w 2947158"/>
              <a:gd name="connsiteY30" fmla="*/ 1291212 h 2541434"/>
              <a:gd name="connsiteX31" fmla="*/ 3922 w 2947158"/>
              <a:gd name="connsiteY31" fmla="*/ 1012833 h 2541434"/>
              <a:gd name="connsiteX32" fmla="*/ 308 w 2947158"/>
              <a:gd name="connsiteY32" fmla="*/ 938923 h 2541434"/>
              <a:gd name="connsiteX33" fmla="*/ 79167 w 2947158"/>
              <a:gd name="connsiteY33" fmla="*/ 740842 h 2541434"/>
              <a:gd name="connsiteX34" fmla="*/ 178366 w 2947158"/>
              <a:gd name="connsiteY34" fmla="*/ 668827 h 2541434"/>
              <a:gd name="connsiteX35" fmla="*/ 303003 w 2947158"/>
              <a:gd name="connsiteY35" fmla="*/ 621973 h 2541434"/>
              <a:gd name="connsiteX36" fmla="*/ 348669 w 2947158"/>
              <a:gd name="connsiteY36" fmla="*/ 614803 h 2541434"/>
              <a:gd name="connsiteX37" fmla="*/ 401134 w 2947158"/>
              <a:gd name="connsiteY37" fmla="*/ 608401 h 2541434"/>
              <a:gd name="connsiteX38" fmla="*/ 862589 w 2947158"/>
              <a:gd name="connsiteY38" fmla="*/ 304645 h 2541434"/>
              <a:gd name="connsiteX39" fmla="*/ 1501122 w 2947158"/>
              <a:gd name="connsiteY39" fmla="*/ 784 h 2541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947158" h="2541434">
                <a:moveTo>
                  <a:pt x="1501122" y="784"/>
                </a:moveTo>
                <a:cubicBezTo>
                  <a:pt x="1529536" y="2030"/>
                  <a:pt x="1558900" y="4794"/>
                  <a:pt x="1589215" y="9271"/>
                </a:cubicBezTo>
                <a:cubicBezTo>
                  <a:pt x="1589215" y="9271"/>
                  <a:pt x="1839713" y="34252"/>
                  <a:pt x="2029888" y="163619"/>
                </a:cubicBezTo>
                <a:cubicBezTo>
                  <a:pt x="2029888" y="163619"/>
                  <a:pt x="2113557" y="220018"/>
                  <a:pt x="2165950" y="256760"/>
                </a:cubicBezTo>
                <a:cubicBezTo>
                  <a:pt x="2165950" y="256760"/>
                  <a:pt x="2287613" y="336419"/>
                  <a:pt x="2395946" y="344154"/>
                </a:cubicBezTo>
                <a:cubicBezTo>
                  <a:pt x="2395946" y="344154"/>
                  <a:pt x="2747255" y="361319"/>
                  <a:pt x="2895640" y="684181"/>
                </a:cubicBezTo>
                <a:cubicBezTo>
                  <a:pt x="2895640" y="684181"/>
                  <a:pt x="3032501" y="972073"/>
                  <a:pt x="2860086" y="1263908"/>
                </a:cubicBezTo>
                <a:cubicBezTo>
                  <a:pt x="2860086" y="1263908"/>
                  <a:pt x="2796968" y="1386946"/>
                  <a:pt x="2687770" y="1450719"/>
                </a:cubicBezTo>
                <a:cubicBezTo>
                  <a:pt x="2687770" y="1450719"/>
                  <a:pt x="2687770" y="1450719"/>
                  <a:pt x="2645745" y="1469919"/>
                </a:cubicBezTo>
                <a:cubicBezTo>
                  <a:pt x="2639987" y="1472587"/>
                  <a:pt x="2631910" y="1476891"/>
                  <a:pt x="2624433" y="1480077"/>
                </a:cubicBezTo>
                <a:cubicBezTo>
                  <a:pt x="2618075" y="1483864"/>
                  <a:pt x="2605360" y="1491437"/>
                  <a:pt x="2591966" y="1502965"/>
                </a:cubicBezTo>
                <a:cubicBezTo>
                  <a:pt x="2583210" y="1511222"/>
                  <a:pt x="2573255" y="1521716"/>
                  <a:pt x="2565539" y="1533410"/>
                </a:cubicBezTo>
                <a:cubicBezTo>
                  <a:pt x="2564340" y="1535646"/>
                  <a:pt x="2562620" y="1536163"/>
                  <a:pt x="2561421" y="1538398"/>
                </a:cubicBezTo>
                <a:cubicBezTo>
                  <a:pt x="2525921" y="1588447"/>
                  <a:pt x="2492986" y="1668660"/>
                  <a:pt x="2503168" y="1792155"/>
                </a:cubicBezTo>
                <a:cubicBezTo>
                  <a:pt x="2503168" y="1792155"/>
                  <a:pt x="2570473" y="2209708"/>
                  <a:pt x="2252367" y="2447858"/>
                </a:cubicBezTo>
                <a:cubicBezTo>
                  <a:pt x="2252367" y="2447858"/>
                  <a:pt x="2000515" y="2653899"/>
                  <a:pt x="1487972" y="2448041"/>
                </a:cubicBezTo>
                <a:cubicBezTo>
                  <a:pt x="1487972" y="2448041"/>
                  <a:pt x="1345596" y="2377423"/>
                  <a:pt x="1251952" y="2433706"/>
                </a:cubicBezTo>
                <a:cubicBezTo>
                  <a:pt x="1251952" y="2433706"/>
                  <a:pt x="1251952" y="2433706"/>
                  <a:pt x="1251352" y="2434824"/>
                </a:cubicBezTo>
                <a:cubicBezTo>
                  <a:pt x="1247314" y="2436976"/>
                  <a:pt x="1242676" y="2440245"/>
                  <a:pt x="1238637" y="2442397"/>
                </a:cubicBezTo>
                <a:cubicBezTo>
                  <a:pt x="1238038" y="2443515"/>
                  <a:pt x="1238038" y="2443515"/>
                  <a:pt x="1238038" y="2443515"/>
                </a:cubicBezTo>
                <a:cubicBezTo>
                  <a:pt x="1238038" y="2443515"/>
                  <a:pt x="1238038" y="2443515"/>
                  <a:pt x="1195695" y="2474059"/>
                </a:cubicBezTo>
                <a:cubicBezTo>
                  <a:pt x="1130921" y="2514162"/>
                  <a:pt x="1002527" y="2573395"/>
                  <a:pt x="863633" y="2520478"/>
                </a:cubicBezTo>
                <a:cubicBezTo>
                  <a:pt x="546899" y="2425419"/>
                  <a:pt x="379732" y="2164452"/>
                  <a:pt x="303040" y="2000960"/>
                </a:cubicBezTo>
                <a:cubicBezTo>
                  <a:pt x="291639" y="1981890"/>
                  <a:pt x="281437" y="1960583"/>
                  <a:pt x="272955" y="1938760"/>
                </a:cubicBezTo>
                <a:cubicBezTo>
                  <a:pt x="248109" y="1872173"/>
                  <a:pt x="239257" y="1802650"/>
                  <a:pt x="238455" y="1790705"/>
                </a:cubicBezTo>
                <a:cubicBezTo>
                  <a:pt x="237494" y="1784431"/>
                  <a:pt x="237132" y="1777040"/>
                  <a:pt x="236771" y="1769650"/>
                </a:cubicBezTo>
                <a:cubicBezTo>
                  <a:pt x="236771" y="1769650"/>
                  <a:pt x="236771" y="1769650"/>
                  <a:pt x="227955" y="1678555"/>
                </a:cubicBezTo>
                <a:cubicBezTo>
                  <a:pt x="222348" y="1635243"/>
                  <a:pt x="213099" y="1579902"/>
                  <a:pt x="201011" y="1524477"/>
                </a:cubicBezTo>
                <a:cubicBezTo>
                  <a:pt x="197529" y="1506775"/>
                  <a:pt x="192926" y="1488473"/>
                  <a:pt x="188324" y="1470170"/>
                </a:cubicBezTo>
                <a:cubicBezTo>
                  <a:pt x="164394" y="1391120"/>
                  <a:pt x="125431" y="1321278"/>
                  <a:pt x="111870" y="1298169"/>
                </a:cubicBezTo>
                <a:cubicBezTo>
                  <a:pt x="110230" y="1295850"/>
                  <a:pt x="108590" y="1293531"/>
                  <a:pt x="106950" y="1291212"/>
                </a:cubicBezTo>
                <a:cubicBezTo>
                  <a:pt x="46304" y="1183829"/>
                  <a:pt x="15489" y="1066539"/>
                  <a:pt x="3922" y="1012833"/>
                </a:cubicBezTo>
                <a:cubicBezTo>
                  <a:pt x="-1563" y="985421"/>
                  <a:pt x="308" y="938923"/>
                  <a:pt x="308" y="938923"/>
                </a:cubicBezTo>
                <a:cubicBezTo>
                  <a:pt x="6693" y="873256"/>
                  <a:pt x="27953" y="804053"/>
                  <a:pt x="79167" y="740842"/>
                </a:cubicBezTo>
                <a:cubicBezTo>
                  <a:pt x="116069" y="701622"/>
                  <a:pt x="178366" y="668827"/>
                  <a:pt x="178366" y="668827"/>
                </a:cubicBezTo>
                <a:cubicBezTo>
                  <a:pt x="212913" y="652813"/>
                  <a:pt x="256058" y="634215"/>
                  <a:pt x="303003" y="621973"/>
                </a:cubicBezTo>
                <a:cubicBezTo>
                  <a:pt x="303003" y="621973"/>
                  <a:pt x="303003" y="621973"/>
                  <a:pt x="348669" y="614803"/>
                </a:cubicBezTo>
                <a:cubicBezTo>
                  <a:pt x="348669" y="614803"/>
                  <a:pt x="348669" y="614803"/>
                  <a:pt x="401134" y="608401"/>
                </a:cubicBezTo>
                <a:cubicBezTo>
                  <a:pt x="460397" y="602767"/>
                  <a:pt x="696805" y="562613"/>
                  <a:pt x="862589" y="304645"/>
                </a:cubicBezTo>
                <a:cubicBezTo>
                  <a:pt x="862589" y="304645"/>
                  <a:pt x="1074917" y="-17920"/>
                  <a:pt x="1501122" y="784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37" name="Picture Placeholder 36">
            <a:extLst>
              <a:ext uri="{FF2B5EF4-FFF2-40B4-BE49-F238E27FC236}">
                <a16:creationId xmlns:a16="http://schemas.microsoft.com/office/drawing/2014/main" id="{5B52ECB5-C353-482E-848B-5F2707BE028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871861" y="3924698"/>
            <a:ext cx="3201876" cy="2761085"/>
          </a:xfrm>
          <a:custGeom>
            <a:avLst/>
            <a:gdLst>
              <a:gd name="connsiteX0" fmla="*/ 1630861 w 3201876"/>
              <a:gd name="connsiteY0" fmla="*/ 851 h 2761085"/>
              <a:gd name="connsiteX1" fmla="*/ 1726568 w 3201876"/>
              <a:gd name="connsiteY1" fmla="*/ 10073 h 2761085"/>
              <a:gd name="connsiteX2" fmla="*/ 2205328 w 3201876"/>
              <a:gd name="connsiteY2" fmla="*/ 177760 h 2761085"/>
              <a:gd name="connsiteX3" fmla="*/ 2353150 w 3201876"/>
              <a:gd name="connsiteY3" fmla="*/ 278952 h 2761085"/>
              <a:gd name="connsiteX4" fmla="*/ 2603024 w 3201876"/>
              <a:gd name="connsiteY4" fmla="*/ 373899 h 2761085"/>
              <a:gd name="connsiteX5" fmla="*/ 3145906 w 3201876"/>
              <a:gd name="connsiteY5" fmla="*/ 743314 h 2761085"/>
              <a:gd name="connsiteX6" fmla="*/ 3107279 w 3201876"/>
              <a:gd name="connsiteY6" fmla="*/ 1373146 h 2761085"/>
              <a:gd name="connsiteX7" fmla="*/ 2920069 w 3201876"/>
              <a:gd name="connsiteY7" fmla="*/ 1576102 h 2761085"/>
              <a:gd name="connsiteX8" fmla="*/ 2874412 w 3201876"/>
              <a:gd name="connsiteY8" fmla="*/ 1596961 h 2761085"/>
              <a:gd name="connsiteX9" fmla="*/ 2851258 w 3201876"/>
              <a:gd name="connsiteY9" fmla="*/ 1607998 h 2761085"/>
              <a:gd name="connsiteX10" fmla="*/ 2815985 w 3201876"/>
              <a:gd name="connsiteY10" fmla="*/ 1632863 h 2761085"/>
              <a:gd name="connsiteX11" fmla="*/ 2787275 w 3201876"/>
              <a:gd name="connsiteY11" fmla="*/ 1665940 h 2761085"/>
              <a:gd name="connsiteX12" fmla="*/ 2782801 w 3201876"/>
              <a:gd name="connsiteY12" fmla="*/ 1671360 h 2761085"/>
              <a:gd name="connsiteX13" fmla="*/ 2719513 w 3201876"/>
              <a:gd name="connsiteY13" fmla="*/ 1947048 h 2761085"/>
              <a:gd name="connsiteX14" fmla="*/ 2447035 w 3201876"/>
              <a:gd name="connsiteY14" fmla="*/ 2659422 h 2761085"/>
              <a:gd name="connsiteX15" fmla="*/ 1616575 w 3201876"/>
              <a:gd name="connsiteY15" fmla="*/ 2659621 h 2761085"/>
              <a:gd name="connsiteX16" fmla="*/ 1360157 w 3201876"/>
              <a:gd name="connsiteY16" fmla="*/ 2644047 h 2761085"/>
              <a:gd name="connsiteX17" fmla="*/ 1359506 w 3201876"/>
              <a:gd name="connsiteY17" fmla="*/ 2645261 h 2761085"/>
              <a:gd name="connsiteX18" fmla="*/ 1345691 w 3201876"/>
              <a:gd name="connsiteY18" fmla="*/ 2653489 h 2761085"/>
              <a:gd name="connsiteX19" fmla="*/ 1345040 w 3201876"/>
              <a:gd name="connsiteY19" fmla="*/ 2654703 h 2761085"/>
              <a:gd name="connsiteX20" fmla="*/ 1299038 w 3201876"/>
              <a:gd name="connsiteY20" fmla="*/ 2687888 h 2761085"/>
              <a:gd name="connsiteX21" fmla="*/ 938277 w 3201876"/>
              <a:gd name="connsiteY21" fmla="*/ 2738318 h 2761085"/>
              <a:gd name="connsiteX22" fmla="*/ 329232 w 3201876"/>
              <a:gd name="connsiteY22" fmla="*/ 2173900 h 2761085"/>
              <a:gd name="connsiteX23" fmla="*/ 296547 w 3201876"/>
              <a:gd name="connsiteY23" fmla="*/ 2106324 h 2761085"/>
              <a:gd name="connsiteX24" fmla="*/ 259065 w 3201876"/>
              <a:gd name="connsiteY24" fmla="*/ 1945472 h 2761085"/>
              <a:gd name="connsiteX25" fmla="*/ 257235 w 3201876"/>
              <a:gd name="connsiteY25" fmla="*/ 1922597 h 2761085"/>
              <a:gd name="connsiteX26" fmla="*/ 247658 w 3201876"/>
              <a:gd name="connsiteY26" fmla="*/ 1823629 h 2761085"/>
              <a:gd name="connsiteX27" fmla="*/ 218385 w 3201876"/>
              <a:gd name="connsiteY27" fmla="*/ 1656235 h 2761085"/>
              <a:gd name="connsiteX28" fmla="*/ 204601 w 3201876"/>
              <a:gd name="connsiteY28" fmla="*/ 1597234 h 2761085"/>
              <a:gd name="connsiteX29" fmla="*/ 121539 w 3201876"/>
              <a:gd name="connsiteY29" fmla="*/ 1410368 h 2761085"/>
              <a:gd name="connsiteX30" fmla="*/ 116194 w 3201876"/>
              <a:gd name="connsiteY30" fmla="*/ 1402809 h 2761085"/>
              <a:gd name="connsiteX31" fmla="*/ 4261 w 3201876"/>
              <a:gd name="connsiteY31" fmla="*/ 1100370 h 2761085"/>
              <a:gd name="connsiteX32" fmla="*/ 335 w 3201876"/>
              <a:gd name="connsiteY32" fmla="*/ 1020072 h 2761085"/>
              <a:gd name="connsiteX33" fmla="*/ 86010 w 3201876"/>
              <a:gd name="connsiteY33" fmla="*/ 804872 h 2761085"/>
              <a:gd name="connsiteX34" fmla="*/ 193782 w 3201876"/>
              <a:gd name="connsiteY34" fmla="*/ 726632 h 2761085"/>
              <a:gd name="connsiteX35" fmla="*/ 329191 w 3201876"/>
              <a:gd name="connsiteY35" fmla="*/ 675729 h 2761085"/>
              <a:gd name="connsiteX36" fmla="*/ 378805 w 3201876"/>
              <a:gd name="connsiteY36" fmla="*/ 667939 h 2761085"/>
              <a:gd name="connsiteX37" fmla="*/ 435804 w 3201876"/>
              <a:gd name="connsiteY37" fmla="*/ 660984 h 2761085"/>
              <a:gd name="connsiteX38" fmla="*/ 937142 w 3201876"/>
              <a:gd name="connsiteY38" fmla="*/ 330975 h 2761085"/>
              <a:gd name="connsiteX39" fmla="*/ 1630861 w 3201876"/>
              <a:gd name="connsiteY39" fmla="*/ 851 h 2761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201876" h="2761085">
                <a:moveTo>
                  <a:pt x="1630861" y="851"/>
                </a:moveTo>
                <a:cubicBezTo>
                  <a:pt x="1661731" y="2206"/>
                  <a:pt x="1693633" y="5209"/>
                  <a:pt x="1726568" y="10073"/>
                </a:cubicBezTo>
                <a:cubicBezTo>
                  <a:pt x="1726568" y="10073"/>
                  <a:pt x="1998716" y="37213"/>
                  <a:pt x="2205328" y="177760"/>
                </a:cubicBezTo>
                <a:cubicBezTo>
                  <a:pt x="2205328" y="177760"/>
                  <a:pt x="2296228" y="239034"/>
                  <a:pt x="2353150" y="278952"/>
                </a:cubicBezTo>
                <a:cubicBezTo>
                  <a:pt x="2353150" y="278952"/>
                  <a:pt x="2485328" y="365496"/>
                  <a:pt x="2603024" y="373899"/>
                </a:cubicBezTo>
                <a:cubicBezTo>
                  <a:pt x="2603024" y="373899"/>
                  <a:pt x="2984696" y="392547"/>
                  <a:pt x="3145906" y="743314"/>
                </a:cubicBezTo>
                <a:cubicBezTo>
                  <a:pt x="3145906" y="743314"/>
                  <a:pt x="3294595" y="1056088"/>
                  <a:pt x="3107279" y="1373146"/>
                </a:cubicBezTo>
                <a:cubicBezTo>
                  <a:pt x="3107279" y="1373146"/>
                  <a:pt x="3038705" y="1506818"/>
                  <a:pt x="2920069" y="1576102"/>
                </a:cubicBezTo>
                <a:cubicBezTo>
                  <a:pt x="2920069" y="1576102"/>
                  <a:pt x="2920069" y="1576102"/>
                  <a:pt x="2874412" y="1596961"/>
                </a:cubicBezTo>
                <a:cubicBezTo>
                  <a:pt x="2868157" y="1599861"/>
                  <a:pt x="2859382" y="1604537"/>
                  <a:pt x="2851258" y="1607998"/>
                </a:cubicBezTo>
                <a:cubicBezTo>
                  <a:pt x="2844351" y="1612112"/>
                  <a:pt x="2830537" y="1620340"/>
                  <a:pt x="2815985" y="1632863"/>
                </a:cubicBezTo>
                <a:cubicBezTo>
                  <a:pt x="2806473" y="1641835"/>
                  <a:pt x="2795657" y="1653235"/>
                  <a:pt x="2787275" y="1665940"/>
                </a:cubicBezTo>
                <a:cubicBezTo>
                  <a:pt x="2785972" y="1668369"/>
                  <a:pt x="2784104" y="1668931"/>
                  <a:pt x="2782801" y="1671360"/>
                </a:cubicBezTo>
                <a:cubicBezTo>
                  <a:pt x="2744232" y="1725734"/>
                  <a:pt x="2708451" y="1812879"/>
                  <a:pt x="2719513" y="1947048"/>
                </a:cubicBezTo>
                <a:cubicBezTo>
                  <a:pt x="2719513" y="1947048"/>
                  <a:pt x="2792636" y="2400689"/>
                  <a:pt x="2447035" y="2659422"/>
                </a:cubicBezTo>
                <a:cubicBezTo>
                  <a:pt x="2447035" y="2659422"/>
                  <a:pt x="2173417" y="2883270"/>
                  <a:pt x="1616575" y="2659621"/>
                </a:cubicBezTo>
                <a:cubicBezTo>
                  <a:pt x="1616575" y="2659621"/>
                  <a:pt x="1461894" y="2582899"/>
                  <a:pt x="1360157" y="2644047"/>
                </a:cubicBezTo>
                <a:cubicBezTo>
                  <a:pt x="1360157" y="2644047"/>
                  <a:pt x="1360157" y="2644047"/>
                  <a:pt x="1359506" y="2645261"/>
                </a:cubicBezTo>
                <a:cubicBezTo>
                  <a:pt x="1355118" y="2647599"/>
                  <a:pt x="1350079" y="2651151"/>
                  <a:pt x="1345691" y="2653489"/>
                </a:cubicBezTo>
                <a:cubicBezTo>
                  <a:pt x="1345040" y="2654703"/>
                  <a:pt x="1345040" y="2654703"/>
                  <a:pt x="1345040" y="2654703"/>
                </a:cubicBezTo>
                <a:cubicBezTo>
                  <a:pt x="1345040" y="2654703"/>
                  <a:pt x="1345040" y="2654703"/>
                  <a:pt x="1299038" y="2687888"/>
                </a:cubicBezTo>
                <a:cubicBezTo>
                  <a:pt x="1228665" y="2731456"/>
                  <a:pt x="1089174" y="2795808"/>
                  <a:pt x="938277" y="2738318"/>
                </a:cubicBezTo>
                <a:cubicBezTo>
                  <a:pt x="594168" y="2635043"/>
                  <a:pt x="412552" y="2351522"/>
                  <a:pt x="329232" y="2173900"/>
                </a:cubicBezTo>
                <a:cubicBezTo>
                  <a:pt x="316845" y="2153181"/>
                  <a:pt x="305762" y="2130033"/>
                  <a:pt x="296547" y="2106324"/>
                </a:cubicBezTo>
                <a:cubicBezTo>
                  <a:pt x="269553" y="2033981"/>
                  <a:pt x="259936" y="1958450"/>
                  <a:pt x="259065" y="1945472"/>
                </a:cubicBezTo>
                <a:cubicBezTo>
                  <a:pt x="258021" y="1938656"/>
                  <a:pt x="257628" y="1930627"/>
                  <a:pt x="257235" y="1922597"/>
                </a:cubicBezTo>
                <a:cubicBezTo>
                  <a:pt x="257235" y="1922597"/>
                  <a:pt x="257235" y="1922597"/>
                  <a:pt x="247658" y="1823629"/>
                </a:cubicBezTo>
                <a:cubicBezTo>
                  <a:pt x="241566" y="1776574"/>
                  <a:pt x="231518" y="1716450"/>
                  <a:pt x="218385" y="1656235"/>
                </a:cubicBezTo>
                <a:cubicBezTo>
                  <a:pt x="214602" y="1637003"/>
                  <a:pt x="209601" y="1617118"/>
                  <a:pt x="204601" y="1597234"/>
                </a:cubicBezTo>
                <a:cubicBezTo>
                  <a:pt x="178603" y="1511352"/>
                  <a:pt x="136272" y="1435473"/>
                  <a:pt x="121539" y="1410368"/>
                </a:cubicBezTo>
                <a:cubicBezTo>
                  <a:pt x="119757" y="1407848"/>
                  <a:pt x="117976" y="1405329"/>
                  <a:pt x="116194" y="1402809"/>
                </a:cubicBezTo>
                <a:cubicBezTo>
                  <a:pt x="50307" y="1286145"/>
                  <a:pt x="16829" y="1158718"/>
                  <a:pt x="4261" y="1100370"/>
                </a:cubicBezTo>
                <a:cubicBezTo>
                  <a:pt x="-1697" y="1070589"/>
                  <a:pt x="335" y="1020072"/>
                  <a:pt x="335" y="1020072"/>
                </a:cubicBezTo>
                <a:cubicBezTo>
                  <a:pt x="7272" y="948730"/>
                  <a:pt x="30370" y="873546"/>
                  <a:pt x="86010" y="804872"/>
                </a:cubicBezTo>
                <a:cubicBezTo>
                  <a:pt x="126101" y="762262"/>
                  <a:pt x="193782" y="726632"/>
                  <a:pt x="193782" y="726632"/>
                </a:cubicBezTo>
                <a:cubicBezTo>
                  <a:pt x="231316" y="709235"/>
                  <a:pt x="278189" y="689029"/>
                  <a:pt x="329191" y="675729"/>
                </a:cubicBezTo>
                <a:cubicBezTo>
                  <a:pt x="329191" y="675729"/>
                  <a:pt x="329191" y="675729"/>
                  <a:pt x="378805" y="667939"/>
                </a:cubicBezTo>
                <a:cubicBezTo>
                  <a:pt x="378805" y="667939"/>
                  <a:pt x="378805" y="667939"/>
                  <a:pt x="435804" y="660984"/>
                </a:cubicBezTo>
                <a:cubicBezTo>
                  <a:pt x="500189" y="654863"/>
                  <a:pt x="757030" y="611239"/>
                  <a:pt x="937142" y="330975"/>
                </a:cubicBezTo>
                <a:cubicBezTo>
                  <a:pt x="937142" y="330975"/>
                  <a:pt x="1167820" y="-19468"/>
                  <a:pt x="1630861" y="851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40" name="Picture Placeholder 39">
            <a:extLst>
              <a:ext uri="{FF2B5EF4-FFF2-40B4-BE49-F238E27FC236}">
                <a16:creationId xmlns:a16="http://schemas.microsoft.com/office/drawing/2014/main" id="{F38EFE3E-354C-4BBD-AC2D-4C20B9F7D95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237464" y="3400263"/>
            <a:ext cx="2875033" cy="2482754"/>
          </a:xfrm>
          <a:custGeom>
            <a:avLst/>
            <a:gdLst>
              <a:gd name="connsiteX0" fmla="*/ 1463219 w 2875033"/>
              <a:gd name="connsiteY0" fmla="*/ 756 h 2482754"/>
              <a:gd name="connsiteX1" fmla="*/ 1549241 w 2875033"/>
              <a:gd name="connsiteY1" fmla="*/ 9024 h 2482754"/>
              <a:gd name="connsiteX2" fmla="*/ 1979520 w 2875033"/>
              <a:gd name="connsiteY2" fmla="*/ 159682 h 2482754"/>
              <a:gd name="connsiteX3" fmla="*/ 2112360 w 2875033"/>
              <a:gd name="connsiteY3" fmla="*/ 250632 h 2482754"/>
              <a:gd name="connsiteX4" fmla="*/ 2336930 w 2875033"/>
              <a:gd name="connsiteY4" fmla="*/ 335942 h 2482754"/>
              <a:gd name="connsiteX5" fmla="*/ 2824794 w 2875033"/>
              <a:gd name="connsiteY5" fmla="*/ 667969 h 2482754"/>
              <a:gd name="connsiteX6" fmla="*/ 2789921 w 2875033"/>
              <a:gd name="connsiteY6" fmla="*/ 1234291 h 2482754"/>
              <a:gd name="connsiteX7" fmla="*/ 2621603 w 2875033"/>
              <a:gd name="connsiteY7" fmla="*/ 1416824 h 2482754"/>
              <a:gd name="connsiteX8" fmla="*/ 2580560 w 2875033"/>
              <a:gd name="connsiteY8" fmla="*/ 1435591 h 2482754"/>
              <a:gd name="connsiteX9" fmla="*/ 2559746 w 2875033"/>
              <a:gd name="connsiteY9" fmla="*/ 1445520 h 2482754"/>
              <a:gd name="connsiteX10" fmla="*/ 2528036 w 2875033"/>
              <a:gd name="connsiteY10" fmla="*/ 1467886 h 2482754"/>
              <a:gd name="connsiteX11" fmla="*/ 2502222 w 2875033"/>
              <a:gd name="connsiteY11" fmla="*/ 1497635 h 2482754"/>
              <a:gd name="connsiteX12" fmla="*/ 2498200 w 2875033"/>
              <a:gd name="connsiteY12" fmla="*/ 1502508 h 2482754"/>
              <a:gd name="connsiteX13" fmla="*/ 2441247 w 2875033"/>
              <a:gd name="connsiteY13" fmla="*/ 1750408 h 2482754"/>
              <a:gd name="connsiteX14" fmla="*/ 2196164 w 2875033"/>
              <a:gd name="connsiteY14" fmla="*/ 2391005 h 2482754"/>
              <a:gd name="connsiteX15" fmla="*/ 1449727 w 2875033"/>
              <a:gd name="connsiteY15" fmla="*/ 2391388 h 2482754"/>
              <a:gd name="connsiteX16" fmla="*/ 1219256 w 2875033"/>
              <a:gd name="connsiteY16" fmla="*/ 2377447 h 2482754"/>
              <a:gd name="connsiteX17" fmla="*/ 1218670 w 2875033"/>
              <a:gd name="connsiteY17" fmla="*/ 2378539 h 2482754"/>
              <a:gd name="connsiteX18" fmla="*/ 1206252 w 2875033"/>
              <a:gd name="connsiteY18" fmla="*/ 2385940 h 2482754"/>
              <a:gd name="connsiteX19" fmla="*/ 1205666 w 2875033"/>
              <a:gd name="connsiteY19" fmla="*/ 2387032 h 2482754"/>
              <a:gd name="connsiteX20" fmla="*/ 1164310 w 2875033"/>
              <a:gd name="connsiteY20" fmla="*/ 2416881 h 2482754"/>
              <a:gd name="connsiteX21" fmla="*/ 840037 w 2875033"/>
              <a:gd name="connsiteY21" fmla="*/ 2462314 h 2482754"/>
              <a:gd name="connsiteX22" fmla="*/ 292752 w 2875033"/>
              <a:gd name="connsiteY22" fmla="*/ 1954967 h 2482754"/>
              <a:gd name="connsiteX23" fmla="*/ 263391 w 2875033"/>
              <a:gd name="connsiteY23" fmla="*/ 1894215 h 2482754"/>
              <a:gd name="connsiteX24" fmla="*/ 229740 w 2875033"/>
              <a:gd name="connsiteY24" fmla="*/ 1749594 h 2482754"/>
              <a:gd name="connsiteX25" fmla="*/ 228102 w 2875033"/>
              <a:gd name="connsiteY25" fmla="*/ 1729027 h 2482754"/>
              <a:gd name="connsiteX26" fmla="*/ 219517 w 2875033"/>
              <a:gd name="connsiteY26" fmla="*/ 1640042 h 2482754"/>
              <a:gd name="connsiteX27" fmla="*/ 193247 w 2875033"/>
              <a:gd name="connsiteY27" fmla="*/ 1489537 h 2482754"/>
              <a:gd name="connsiteX28" fmla="*/ 180872 w 2875033"/>
              <a:gd name="connsiteY28" fmla="*/ 1436490 h 2482754"/>
              <a:gd name="connsiteX29" fmla="*/ 106260 w 2875033"/>
              <a:gd name="connsiteY29" fmla="*/ 1268490 h 2482754"/>
              <a:gd name="connsiteX30" fmla="*/ 101458 w 2875033"/>
              <a:gd name="connsiteY30" fmla="*/ 1261695 h 2482754"/>
              <a:gd name="connsiteX31" fmla="*/ 924 w 2875033"/>
              <a:gd name="connsiteY31" fmla="*/ 989784 h 2482754"/>
              <a:gd name="connsiteX32" fmla="*/ 0 w 2875033"/>
              <a:gd name="connsiteY32" fmla="*/ 978451 h 2482754"/>
              <a:gd name="connsiteX33" fmla="*/ 0 w 2875033"/>
              <a:gd name="connsiteY33" fmla="*/ 901141 h 2482754"/>
              <a:gd name="connsiteX34" fmla="*/ 5058 w 2875033"/>
              <a:gd name="connsiteY34" fmla="*/ 868971 h 2482754"/>
              <a:gd name="connsiteX35" fmla="*/ 74474 w 2875033"/>
              <a:gd name="connsiteY35" fmla="*/ 724068 h 2482754"/>
              <a:gd name="connsiteX36" fmla="*/ 171361 w 2875033"/>
              <a:gd name="connsiteY36" fmla="*/ 653692 h 2482754"/>
              <a:gd name="connsiteX37" fmla="*/ 293083 w 2875033"/>
              <a:gd name="connsiteY37" fmla="*/ 607890 h 2482754"/>
              <a:gd name="connsiteX38" fmla="*/ 337678 w 2875033"/>
              <a:gd name="connsiteY38" fmla="*/ 600873 h 2482754"/>
              <a:gd name="connsiteX39" fmla="*/ 388912 w 2875033"/>
              <a:gd name="connsiteY39" fmla="*/ 594605 h 2482754"/>
              <a:gd name="connsiteX40" fmla="*/ 839607 w 2875033"/>
              <a:gd name="connsiteY40" fmla="*/ 297756 h 2482754"/>
              <a:gd name="connsiteX41" fmla="*/ 1463219 w 2875033"/>
              <a:gd name="connsiteY41" fmla="*/ 756 h 2482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2875033" h="2482754">
                <a:moveTo>
                  <a:pt x="1463219" y="756"/>
                </a:moveTo>
                <a:cubicBezTo>
                  <a:pt x="1490965" y="1966"/>
                  <a:pt x="1519639" y="4658"/>
                  <a:pt x="1549241" y="9024"/>
                </a:cubicBezTo>
                <a:cubicBezTo>
                  <a:pt x="1549241" y="9024"/>
                  <a:pt x="1793847" y="33360"/>
                  <a:pt x="1979520" y="159682"/>
                </a:cubicBezTo>
                <a:cubicBezTo>
                  <a:pt x="1979520" y="159682"/>
                  <a:pt x="2061208" y="214754"/>
                  <a:pt x="2112360" y="250632"/>
                </a:cubicBezTo>
                <a:cubicBezTo>
                  <a:pt x="2112360" y="250632"/>
                  <a:pt x="2231144" y="328416"/>
                  <a:pt x="2336930" y="335942"/>
                </a:cubicBezTo>
                <a:cubicBezTo>
                  <a:pt x="2336930" y="335942"/>
                  <a:pt x="2679981" y="352617"/>
                  <a:pt x="2824794" y="667969"/>
                </a:cubicBezTo>
                <a:cubicBezTo>
                  <a:pt x="2824794" y="667969"/>
                  <a:pt x="2958363" y="949162"/>
                  <a:pt x="2789921" y="1234291"/>
                </a:cubicBezTo>
                <a:cubicBezTo>
                  <a:pt x="2789921" y="1234291"/>
                  <a:pt x="2728253" y="1354498"/>
                  <a:pt x="2621603" y="1416824"/>
                </a:cubicBezTo>
                <a:cubicBezTo>
                  <a:pt x="2621603" y="1416824"/>
                  <a:pt x="2621603" y="1416824"/>
                  <a:pt x="2580560" y="1435591"/>
                </a:cubicBezTo>
                <a:cubicBezTo>
                  <a:pt x="2574937" y="1438199"/>
                  <a:pt x="2567049" y="1442406"/>
                  <a:pt x="2559746" y="1445520"/>
                </a:cubicBezTo>
                <a:cubicBezTo>
                  <a:pt x="2553537" y="1449221"/>
                  <a:pt x="2541119" y="1456622"/>
                  <a:pt x="2528036" y="1467886"/>
                </a:cubicBezTo>
                <a:cubicBezTo>
                  <a:pt x="2519484" y="1475955"/>
                  <a:pt x="2509760" y="1486208"/>
                  <a:pt x="2502222" y="1497635"/>
                </a:cubicBezTo>
                <a:cubicBezTo>
                  <a:pt x="2501051" y="1499819"/>
                  <a:pt x="2499371" y="1500324"/>
                  <a:pt x="2498200" y="1502508"/>
                </a:cubicBezTo>
                <a:cubicBezTo>
                  <a:pt x="2463520" y="1551408"/>
                  <a:pt x="2431337" y="1629774"/>
                  <a:pt x="2441247" y="1750408"/>
                </a:cubicBezTo>
                <a:cubicBezTo>
                  <a:pt x="2441247" y="1750408"/>
                  <a:pt x="2506861" y="2158281"/>
                  <a:pt x="2196164" y="2391005"/>
                </a:cubicBezTo>
                <a:cubicBezTo>
                  <a:pt x="2196164" y="2391005"/>
                  <a:pt x="1950175" y="2592345"/>
                  <a:pt x="1449727" y="2391388"/>
                </a:cubicBezTo>
                <a:cubicBezTo>
                  <a:pt x="1449727" y="2391388"/>
                  <a:pt x="1310715" y="2322441"/>
                  <a:pt x="1219256" y="2377447"/>
                </a:cubicBezTo>
                <a:cubicBezTo>
                  <a:pt x="1219256" y="2377447"/>
                  <a:pt x="1219256" y="2377447"/>
                  <a:pt x="1218670" y="2378539"/>
                </a:cubicBezTo>
                <a:cubicBezTo>
                  <a:pt x="1214726" y="2380642"/>
                  <a:pt x="1210196" y="2383837"/>
                  <a:pt x="1206252" y="2385940"/>
                </a:cubicBezTo>
                <a:cubicBezTo>
                  <a:pt x="1205666" y="2387032"/>
                  <a:pt x="1205666" y="2387032"/>
                  <a:pt x="1205666" y="2387032"/>
                </a:cubicBezTo>
                <a:cubicBezTo>
                  <a:pt x="1205666" y="2387032"/>
                  <a:pt x="1205666" y="2387032"/>
                  <a:pt x="1164310" y="2416881"/>
                </a:cubicBezTo>
                <a:cubicBezTo>
                  <a:pt x="1101047" y="2456073"/>
                  <a:pt x="975654" y="2513969"/>
                  <a:pt x="840037" y="2462314"/>
                </a:cubicBezTo>
                <a:cubicBezTo>
                  <a:pt x="530770" y="2369539"/>
                  <a:pt x="367599" y="2114655"/>
                  <a:pt x="292752" y="1954967"/>
                </a:cubicBezTo>
                <a:cubicBezTo>
                  <a:pt x="281624" y="1936341"/>
                  <a:pt x="271668" y="1915531"/>
                  <a:pt x="263391" y="1894215"/>
                </a:cubicBezTo>
                <a:cubicBezTo>
                  <a:pt x="239146" y="1829174"/>
                  <a:pt x="230520" y="1761263"/>
                  <a:pt x="229740" y="1749594"/>
                </a:cubicBezTo>
                <a:cubicBezTo>
                  <a:pt x="228803" y="1743466"/>
                  <a:pt x="228453" y="1736246"/>
                  <a:pt x="228102" y="1729027"/>
                </a:cubicBezTo>
                <a:cubicBezTo>
                  <a:pt x="228102" y="1729027"/>
                  <a:pt x="228102" y="1729027"/>
                  <a:pt x="219517" y="1640042"/>
                </a:cubicBezTo>
                <a:cubicBezTo>
                  <a:pt x="214053" y="1597734"/>
                  <a:pt x="205037" y="1543676"/>
                  <a:pt x="193247" y="1489537"/>
                </a:cubicBezTo>
                <a:cubicBezTo>
                  <a:pt x="189851" y="1472246"/>
                  <a:pt x="185362" y="1454368"/>
                  <a:pt x="180872" y="1436490"/>
                </a:cubicBezTo>
                <a:cubicBezTo>
                  <a:pt x="157526" y="1359275"/>
                  <a:pt x="119497" y="1291060"/>
                  <a:pt x="106260" y="1268490"/>
                </a:cubicBezTo>
                <a:cubicBezTo>
                  <a:pt x="104659" y="1266225"/>
                  <a:pt x="103059" y="1263960"/>
                  <a:pt x="101458" y="1261695"/>
                </a:cubicBezTo>
                <a:cubicBezTo>
                  <a:pt x="42266" y="1156813"/>
                  <a:pt x="12206" y="1042245"/>
                  <a:pt x="924" y="989784"/>
                </a:cubicBezTo>
                <a:lnTo>
                  <a:pt x="0" y="978451"/>
                </a:lnTo>
                <a:lnTo>
                  <a:pt x="0" y="901141"/>
                </a:lnTo>
                <a:lnTo>
                  <a:pt x="5058" y="868971"/>
                </a:lnTo>
                <a:cubicBezTo>
                  <a:pt x="15885" y="819999"/>
                  <a:pt x="36954" y="770389"/>
                  <a:pt x="74474" y="724068"/>
                </a:cubicBezTo>
                <a:cubicBezTo>
                  <a:pt x="110519" y="685745"/>
                  <a:pt x="171361" y="653692"/>
                  <a:pt x="171361" y="653692"/>
                </a:cubicBezTo>
                <a:cubicBezTo>
                  <a:pt x="205102" y="638040"/>
                  <a:pt x="247238" y="619861"/>
                  <a:pt x="293083" y="607890"/>
                </a:cubicBezTo>
                <a:cubicBezTo>
                  <a:pt x="293083" y="607890"/>
                  <a:pt x="293083" y="607890"/>
                  <a:pt x="337678" y="600873"/>
                </a:cubicBezTo>
                <a:cubicBezTo>
                  <a:pt x="337678" y="600873"/>
                  <a:pt x="337678" y="600873"/>
                  <a:pt x="388912" y="594605"/>
                </a:cubicBezTo>
                <a:cubicBezTo>
                  <a:pt x="446784" y="589086"/>
                  <a:pt x="677649" y="549798"/>
                  <a:pt x="839607" y="297756"/>
                </a:cubicBezTo>
                <a:cubicBezTo>
                  <a:pt x="839607" y="297756"/>
                  <a:pt x="1047032" y="-17401"/>
                  <a:pt x="1463219" y="756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3830080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60087-3DAA-4951-A6C6-633570A0B582}" type="datetimeFigureOut">
              <a:rPr lang="en-GB" smtClean="0"/>
              <a:t>06/02/2023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143A1-8C1E-45C7-ACF8-032CBA58568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809324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60087-3DAA-4951-A6C6-633570A0B582}" type="datetimeFigureOut">
              <a:rPr lang="en-GB" smtClean="0"/>
              <a:t>06/02/2023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143A1-8C1E-45C7-ACF8-032CBA58568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296023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60087-3DAA-4951-A6C6-633570A0B582}" type="datetimeFigureOut">
              <a:rPr lang="en-GB" smtClean="0"/>
              <a:t>06/02/2023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143A1-8C1E-45C7-ACF8-032CBA58568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222248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60087-3DAA-4951-A6C6-633570A0B582}" type="datetimeFigureOut">
              <a:rPr lang="en-GB" smtClean="0"/>
              <a:t>06/02/2023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143A1-8C1E-45C7-ACF8-032CBA58568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52287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FD7DE-A857-48AA-8531-AC8818E5A200}" type="datetimeFigureOut">
              <a:rPr lang="en-GB" smtClean="0"/>
              <a:t>06/02/2023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994F6-0631-4928-B88D-BD51C0DC738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574471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60087-3DAA-4951-A6C6-633570A0B582}" type="datetimeFigureOut">
              <a:rPr lang="en-GB" smtClean="0"/>
              <a:t>06/02/2023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143A1-8C1E-45C7-ACF8-032CBA58568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726066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60087-3DAA-4951-A6C6-633570A0B582}" type="datetimeFigureOut">
              <a:rPr lang="en-GB" smtClean="0"/>
              <a:t>06/02/2023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143A1-8C1E-45C7-ACF8-032CBA58568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514393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60087-3DAA-4951-A6C6-633570A0B582}" type="datetimeFigureOut">
              <a:rPr lang="en-GB" smtClean="0"/>
              <a:t>06/02/2023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143A1-8C1E-45C7-ACF8-032CBA58568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615989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60087-3DAA-4951-A6C6-633570A0B582}" type="datetimeFigureOut">
              <a:rPr lang="en-GB" smtClean="0"/>
              <a:t>06/02/2023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143A1-8C1E-45C7-ACF8-032CBA58568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538324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60087-3DAA-4951-A6C6-633570A0B582}" type="datetimeFigureOut">
              <a:rPr lang="en-GB" smtClean="0"/>
              <a:t>06/02/2023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143A1-8C1E-45C7-ACF8-032CBA58568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228421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60087-3DAA-4951-A6C6-633570A0B582}" type="datetimeFigureOut">
              <a:rPr lang="en-GB" smtClean="0"/>
              <a:t>06/02/2023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143A1-8C1E-45C7-ACF8-032CBA58568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631752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60087-3DAA-4951-A6C6-633570A0B582}" type="datetimeFigureOut">
              <a:rPr lang="en-GB" smtClean="0"/>
              <a:t>06/02/2023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143A1-8C1E-45C7-ACF8-032CBA58568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24389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&amp; Content with Side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25"/>
          <p:cNvSpPr>
            <a:spLocks noGrp="1"/>
          </p:cNvSpPr>
          <p:nvPr>
            <p:ph type="title"/>
          </p:nvPr>
        </p:nvSpPr>
        <p:spPr>
          <a:xfrm>
            <a:off x="763199" y="285857"/>
            <a:ext cx="6859879" cy="1134000"/>
          </a:xfrm>
        </p:spPr>
        <p:txBody>
          <a:bodyPr>
            <a:normAutofit/>
          </a:bodyPr>
          <a:lstStyle>
            <a:lvl1pPr>
              <a:defRPr sz="36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28" name="Text Placeholder 27"/>
          <p:cNvSpPr>
            <a:spLocks noGrp="1"/>
          </p:cNvSpPr>
          <p:nvPr>
            <p:ph type="body" sz="quarter" idx="13"/>
          </p:nvPr>
        </p:nvSpPr>
        <p:spPr>
          <a:xfrm>
            <a:off x="763199" y="1712146"/>
            <a:ext cx="6859879" cy="400285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2547FEA5-A3AB-614B-ABE4-D20543B0C7A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809225" y="6295129"/>
            <a:ext cx="2195288" cy="365125"/>
          </a:xfrm>
        </p:spPr>
        <p:txBody>
          <a:bodyPr/>
          <a:lstStyle/>
          <a:p>
            <a:fld id="{CF2DBAFF-AC0A-47D7-8DF8-5575415CB36C}" type="datetimeFigureOut">
              <a:rPr lang="en-GB" smtClean="0"/>
              <a:t>06/02/2023</a:t>
            </a:fld>
            <a:endParaRPr lang="en-GB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DAF4755C-38B1-9B42-92EA-1432EE076A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05355" y="6295129"/>
            <a:ext cx="2160000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15C73EFA-3E75-AE49-8891-4B1670C6C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3931" y="6295129"/>
            <a:ext cx="2059517" cy="365125"/>
          </a:xfrm>
        </p:spPr>
        <p:txBody>
          <a:bodyPr/>
          <a:lstStyle/>
          <a:p>
            <a:fld id="{14315158-B7C5-439A-91C0-3DA383F6E55B}" type="slidenum">
              <a:rPr lang="en-GB" smtClean="0"/>
              <a:t>‹#›</a:t>
            </a:fld>
            <a:endParaRPr lang="en-GB"/>
          </a:p>
        </p:txBody>
      </p:sp>
      <p:sp>
        <p:nvSpPr>
          <p:cNvPr id="15" name="Rectangle 14"/>
          <p:cNvSpPr/>
          <p:nvPr/>
        </p:nvSpPr>
        <p:spPr>
          <a:xfrm>
            <a:off x="8004176" y="-1"/>
            <a:ext cx="4187824" cy="6858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1EF84B5-0DF8-3C46-AB9F-03880419F0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6455" y="2003361"/>
            <a:ext cx="3059260" cy="2288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66101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wrap="square" lIns="121897" tIns="121897" rIns="121897" bIns="121897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wrap="square" lIns="121897" tIns="121897" rIns="121897" bIns="121897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wrap="square" lIns="121897" tIns="121897" rIns="121897" bIns="121897" anchor="ctr" anchorCtr="0">
            <a:noAutofit/>
          </a:bodyPr>
          <a:lstStyle/>
          <a:p>
            <a:fld id="{00000000-1234-1234-1234-123412341234}" type="slidenum">
              <a:rPr lang="sv" smtClean="0"/>
              <a:pPr/>
              <a:t>‹#›</a:t>
            </a:fld>
            <a:endParaRPr lang="sv"/>
          </a:p>
        </p:txBody>
      </p:sp>
    </p:spTree>
    <p:extLst>
      <p:ext uri="{BB962C8B-B14F-4D97-AF65-F5344CB8AC3E}">
        <p14:creationId xmlns:p14="http://schemas.microsoft.com/office/powerpoint/2010/main" val="38396230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FD7DE-A857-48AA-8531-AC8818E5A200}" type="datetimeFigureOut">
              <a:rPr lang="en-GB" smtClean="0"/>
              <a:t>06/02/2023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994F6-0631-4928-B88D-BD51C0DC738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86749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FD7DE-A857-48AA-8531-AC8818E5A200}" type="datetimeFigureOut">
              <a:rPr lang="en-GB" smtClean="0"/>
              <a:t>06/02/2023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994F6-0631-4928-B88D-BD51C0DC738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5065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FD7DE-A857-48AA-8531-AC8818E5A200}" type="datetimeFigureOut">
              <a:rPr lang="en-GB" smtClean="0"/>
              <a:t>06/02/2023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994F6-0631-4928-B88D-BD51C0DC738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80249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FD7DE-A857-48AA-8531-AC8818E5A200}" type="datetimeFigureOut">
              <a:rPr lang="en-GB" smtClean="0"/>
              <a:t>06/02/2023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994F6-0631-4928-B88D-BD51C0DC738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19077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FD7DE-A857-48AA-8531-AC8818E5A200}" type="datetimeFigureOut">
              <a:rPr lang="en-GB" smtClean="0"/>
              <a:t>06/02/2023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994F6-0631-4928-B88D-BD51C0DC738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72808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FD7DE-A857-48AA-8531-AC8818E5A200}" type="datetimeFigureOut">
              <a:rPr lang="en-GB" smtClean="0"/>
              <a:t>06/02/2023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994F6-0631-4928-B88D-BD51C0DC738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65565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8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1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FFD7DE-A857-48AA-8531-AC8818E5A200}" type="datetimeFigureOut">
              <a:rPr lang="en-GB" smtClean="0"/>
              <a:t>06/02/2023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4994F6-0631-4928-B88D-BD51C0DC738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11432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26B2619-2201-4E3F-8E1A-2C49D778F7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FF3950-9E0D-4062-BDC1-03A50E6E4F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B5A2E4-8C36-4C92-87E4-F938F26C3A0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DE575E-A5A3-422A-976D-31BDAF6F32C5}" type="datetimeFigureOut">
              <a:rPr lang="en-GB" smtClean="0"/>
              <a:t>06/02/2023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7666E4-AE4B-4C84-B88C-0C9AC50ABA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D543BD-75CD-45D1-912A-9F439E6145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4B2D1C-C8EB-4E6E-8155-8029ED7FD17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51202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88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B60087-3DAA-4951-A6C6-633570A0B582}" type="datetimeFigureOut">
              <a:rPr lang="en-GB" smtClean="0"/>
              <a:t>06/02/2023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3143A1-8C1E-45C7-ACF8-032CBA585685}" type="slidenum">
              <a:rPr lang="en-GB" smtClean="0"/>
              <a:t>‹#›</a:t>
            </a:fld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12192000" cy="864973"/>
          </a:xfrm>
          <a:prstGeom prst="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8955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87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stackoverflow.com/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2.png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6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0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22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24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26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28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30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3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5.xml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sv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35.png"/><Relationship Id="rId5" Type="http://schemas.openxmlformats.org/officeDocument/2006/relationships/image" Target="../media/image34.svg"/><Relationship Id="rId4" Type="http://schemas.openxmlformats.org/officeDocument/2006/relationships/image" Target="../media/image33.png"/><Relationship Id="rId9" Type="http://schemas.openxmlformats.org/officeDocument/2006/relationships/image" Target="../media/image20.em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Shape 141"/>
          <p:cNvPicPr preferRelativeResize="0"/>
          <p:nvPr/>
        </p:nvPicPr>
        <p:blipFill rotWithShape="1">
          <a:blip r:embed="rId3">
            <a:alphaModFix/>
          </a:blip>
          <a:srcRect t="16840"/>
          <a:stretch/>
        </p:blipFill>
        <p:spPr>
          <a:xfrm>
            <a:off x="0" y="0"/>
            <a:ext cx="12191992" cy="5519080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Shape 142"/>
          <p:cNvSpPr txBox="1"/>
          <p:nvPr/>
        </p:nvSpPr>
        <p:spPr>
          <a:xfrm>
            <a:off x="963097" y="1524095"/>
            <a:ext cx="10231548" cy="993776"/>
          </a:xfrm>
          <a:prstGeom prst="rect">
            <a:avLst/>
          </a:prstGeom>
          <a:noFill/>
          <a:ln>
            <a:noFill/>
          </a:ln>
        </p:spPr>
        <p:txBody>
          <a:bodyPr wrap="square" lIns="121897" tIns="121897" rIns="121897" bIns="121897" anchor="t" anchorCtr="0">
            <a:noAutofit/>
          </a:bodyPr>
          <a:lstStyle/>
          <a:p>
            <a:pPr algn="ctr">
              <a:buClr>
                <a:schemeClr val="dk1"/>
              </a:buClr>
              <a:buSzPct val="34375"/>
            </a:pPr>
            <a:r>
              <a:rPr lang="en-GB" sz="4400" b="1">
                <a:solidFill>
                  <a:srgbClr val="FFFFFF"/>
                </a:solidFill>
                <a:latin typeface="Merriweather"/>
                <a:ea typeface="Merriweather"/>
                <a:cs typeface="Arial" panose="020B0604020202020204" pitchFamily="34" charset="0"/>
                <a:sym typeface="Merriweather"/>
              </a:rPr>
              <a:t>Basics of  R </a:t>
            </a:r>
          </a:p>
        </p:txBody>
      </p:sp>
      <p:cxnSp>
        <p:nvCxnSpPr>
          <p:cNvPr id="143" name="Shape 143"/>
          <p:cNvCxnSpPr/>
          <p:nvPr/>
        </p:nvCxnSpPr>
        <p:spPr>
          <a:xfrm>
            <a:off x="5775672" y="3861022"/>
            <a:ext cx="606400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lg" len="lg"/>
            <a:tailEnd type="none" w="lg" len="lg"/>
          </a:ln>
        </p:spPr>
      </p:cxnSp>
      <p:pic>
        <p:nvPicPr>
          <p:cNvPr id="149" name="Shape 149" descr="1280px-University_of_Southampton_Logo.svg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20456" y="6177295"/>
            <a:ext cx="2351078" cy="464538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5131463" y="5133850"/>
            <a:ext cx="18948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>
                <a:solidFill>
                  <a:schemeClr val="bg1"/>
                </a:solidFill>
              </a:rPr>
              <a:t>Feb 2023</a:t>
            </a:r>
          </a:p>
        </p:txBody>
      </p:sp>
      <p:pic>
        <p:nvPicPr>
          <p:cNvPr id="10" name="Picture 9" descr="wp_logotype_navy_hi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914" y="6137108"/>
            <a:ext cx="2137240" cy="464538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Shape 142"/>
          <p:cNvSpPr txBox="1"/>
          <p:nvPr/>
        </p:nvSpPr>
        <p:spPr>
          <a:xfrm>
            <a:off x="980221" y="2360171"/>
            <a:ext cx="10231548" cy="993776"/>
          </a:xfrm>
          <a:prstGeom prst="rect">
            <a:avLst/>
          </a:prstGeom>
          <a:noFill/>
          <a:ln>
            <a:noFill/>
          </a:ln>
        </p:spPr>
        <p:txBody>
          <a:bodyPr wrap="square" lIns="121897" tIns="121897" rIns="121897" bIns="121897" anchor="t" anchorCtr="0">
            <a:noAutofit/>
          </a:bodyPr>
          <a:lstStyle/>
          <a:p>
            <a:pPr algn="ctr">
              <a:buClr>
                <a:schemeClr val="dk1"/>
              </a:buClr>
              <a:buSzPct val="34375"/>
            </a:pPr>
            <a:r>
              <a:rPr lang="en-GB" sz="3200" b="1">
                <a:solidFill>
                  <a:srgbClr val="FFFFFF"/>
                </a:solidFill>
                <a:latin typeface="Merriweather"/>
                <a:ea typeface="Merriweather"/>
                <a:cs typeface="Arial" panose="020B0604020202020204" pitchFamily="34" charset="0"/>
                <a:sym typeface="Merriweather"/>
              </a:rPr>
              <a:t>How does it work and how does it store data?</a:t>
            </a:r>
          </a:p>
        </p:txBody>
      </p:sp>
      <p:pic>
        <p:nvPicPr>
          <p:cNvPr id="12" name="Picture 11" descr="Logo&#10;&#10;Description automatically generated">
            <a:extLst>
              <a:ext uri="{FF2B5EF4-FFF2-40B4-BE49-F238E27FC236}">
                <a16:creationId xmlns:a16="http://schemas.microsoft.com/office/drawing/2014/main" id="{A385ED2D-8695-4F62-B396-A8E7E2D65E5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1934" y="5995103"/>
            <a:ext cx="2142613" cy="606543"/>
          </a:xfrm>
          <a:prstGeom prst="rect">
            <a:avLst/>
          </a:prstGeom>
        </p:spPr>
      </p:pic>
      <p:sp>
        <p:nvSpPr>
          <p:cNvPr id="13" name="Shape 144">
            <a:extLst>
              <a:ext uri="{FF2B5EF4-FFF2-40B4-BE49-F238E27FC236}">
                <a16:creationId xmlns:a16="http://schemas.microsoft.com/office/drawing/2014/main" id="{59269698-A55F-4982-B8AD-228B3495648B}"/>
              </a:ext>
            </a:extLst>
          </p:cNvPr>
          <p:cNvSpPr txBox="1"/>
          <p:nvPr/>
        </p:nvSpPr>
        <p:spPr>
          <a:xfrm>
            <a:off x="1196195" y="4009975"/>
            <a:ext cx="9841260" cy="993769"/>
          </a:xfrm>
          <a:prstGeom prst="rect">
            <a:avLst/>
          </a:prstGeom>
          <a:noFill/>
          <a:ln>
            <a:noFill/>
          </a:ln>
        </p:spPr>
        <p:txBody>
          <a:bodyPr wrap="square" lIns="121897" tIns="121897" rIns="121897" bIns="121897" anchor="t" anchorCtr="0">
            <a:noAutofit/>
          </a:bodyPr>
          <a:lstStyle/>
          <a:p>
            <a:pPr algn="ctr"/>
            <a:r>
              <a:rPr lang="en-US" sz="2400" b="1" i="1" dirty="0">
                <a:solidFill>
                  <a:srgbClr val="FFFFFF"/>
                </a:solidFill>
                <a:latin typeface="Arial"/>
                <a:ea typeface="Roboto"/>
                <a:cs typeface="Arial"/>
                <a:sym typeface="Roboto"/>
              </a:rPr>
              <a:t>Dr. Ortis Yankey,</a:t>
            </a:r>
          </a:p>
          <a:p>
            <a:pPr algn="ctr"/>
            <a:r>
              <a:rPr lang="en-US" sz="2400" b="1" i="1" dirty="0">
                <a:solidFill>
                  <a:srgbClr val="FFFFFF"/>
                </a:solidFill>
                <a:latin typeface="Arial"/>
                <a:ea typeface="Roboto"/>
                <a:cs typeface="Arial"/>
                <a:sym typeface="Roboto"/>
              </a:rPr>
              <a:t>Research Fellow, SSPM Group, WorldPop</a:t>
            </a:r>
            <a:endParaRPr lang="en-US" sz="2400" i="1" dirty="0">
              <a:solidFill>
                <a:srgbClr val="FFFFFF"/>
              </a:solidFill>
              <a:latin typeface="Arial"/>
              <a:ea typeface="Roboto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301017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3199" y="452111"/>
            <a:ext cx="5817287" cy="1134000"/>
          </a:xfrm>
        </p:spPr>
        <p:txBody>
          <a:bodyPr>
            <a:normAutofit/>
          </a:bodyPr>
          <a:lstStyle/>
          <a:p>
            <a:pPr algn="ctr"/>
            <a:r>
              <a:rPr lang="en-GB" kern="0">
                <a:solidFill>
                  <a:schemeClr val="accent4">
                    <a:lumMod val="60000"/>
                    <a:lumOff val="40000"/>
                  </a:schemeClr>
                </a:solidFill>
                <a:latin typeface="Merriweather"/>
              </a:rPr>
              <a:t>Part 2: Creating Data in R</a:t>
            </a:r>
            <a:endParaRPr lang="en-GB" sz="3200">
              <a:solidFill>
                <a:schemeClr val="accent4">
                  <a:lumMod val="60000"/>
                  <a:lumOff val="40000"/>
                </a:schemeClr>
              </a:solidFill>
              <a:latin typeface="Merriweather"/>
            </a:endParaRPr>
          </a:p>
        </p:txBody>
      </p:sp>
      <p:sp>
        <p:nvSpPr>
          <p:cNvPr id="7171" name="Rectangle 1027"/>
          <p:cNvSpPr>
            <a:spLocks noGrp="1" noChangeArrowheads="1"/>
          </p:cNvSpPr>
          <p:nvPr>
            <p:ph type="body" sz="quarter" idx="13"/>
          </p:nvPr>
        </p:nvSpPr>
        <p:spPr>
          <a:xfrm>
            <a:off x="763199" y="2227536"/>
            <a:ext cx="6859879" cy="2361090"/>
          </a:xfrm>
        </p:spPr>
        <p:txBody>
          <a:bodyPr vert="horz" lIns="91440" tIns="45720" rIns="91440" bIns="45720" rtlCol="0">
            <a:noAutofit/>
          </a:bodyPr>
          <a:lstStyle/>
          <a:p>
            <a:pPr marL="452438" indent="-452438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</a:pPr>
            <a:r>
              <a:rPr lang="en-GB" b="0">
                <a:latin typeface="Merriweather"/>
              </a:rPr>
              <a:t>Creating Data in R</a:t>
            </a:r>
          </a:p>
          <a:p>
            <a:pPr marL="452438" indent="-452438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</a:pPr>
            <a:r>
              <a:rPr lang="en-GB" b="0">
                <a:latin typeface="Merriweather"/>
              </a:rPr>
              <a:t>Data Handling</a:t>
            </a:r>
          </a:p>
        </p:txBody>
      </p:sp>
    </p:spTree>
    <p:extLst>
      <p:ext uri="{BB962C8B-B14F-4D97-AF65-F5344CB8AC3E}">
        <p14:creationId xmlns:p14="http://schemas.microsoft.com/office/powerpoint/2010/main" val="46585175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165242" y="1850672"/>
            <a:ext cx="8712565" cy="3375025"/>
          </a:xfrm>
        </p:spPr>
        <p:txBody>
          <a:bodyPr>
            <a:normAutofit/>
          </a:bodyPr>
          <a:lstStyle/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en-GB" altLang="en-US" b="0">
                <a:latin typeface="Merriweather"/>
              </a:rPr>
              <a:t>R stores data as </a:t>
            </a:r>
            <a:r>
              <a:rPr lang="en-GB" altLang="en-US">
                <a:latin typeface="Merriweather"/>
              </a:rPr>
              <a:t>variables</a:t>
            </a:r>
            <a:endParaRPr lang="en-GB" altLang="en-US" b="0">
              <a:latin typeface="Merriweather"/>
            </a:endParaRPr>
          </a:p>
          <a:p>
            <a:pPr marL="698500" lvl="1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en-GB" altLang="en-US">
                <a:latin typeface="Merriweather"/>
              </a:rPr>
              <a:t>Variables can be a number, a set of numbers, a name, a table, a set of spatial data, etc....</a:t>
            </a:r>
          </a:p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rgbClr val="F26522"/>
              </a:buClr>
            </a:pPr>
            <a:endParaRPr lang="en-GB" altLang="en-US" b="0"/>
          </a:p>
        </p:txBody>
      </p:sp>
      <p:sp>
        <p:nvSpPr>
          <p:cNvPr id="4" name="Rectangle 3"/>
          <p:cNvSpPr/>
          <p:nvPr/>
        </p:nvSpPr>
        <p:spPr>
          <a:xfrm>
            <a:off x="0" y="-33251"/>
            <a:ext cx="12192000" cy="864973"/>
          </a:xfrm>
          <a:prstGeom prst="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C3DD069B-D834-4984-B478-0E8404FC807E}"/>
              </a:ext>
            </a:extLst>
          </p:cNvPr>
          <p:cNvSpPr txBox="1">
            <a:spLocks/>
          </p:cNvSpPr>
          <p:nvPr/>
        </p:nvSpPr>
        <p:spPr>
          <a:xfrm>
            <a:off x="1007432" y="151091"/>
            <a:ext cx="10163139" cy="6280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>
                <a:solidFill>
                  <a:schemeClr val="bg1"/>
                </a:solidFill>
                <a:latin typeface="Merriweather"/>
              </a:rPr>
              <a:t>Data within R</a:t>
            </a:r>
          </a:p>
        </p:txBody>
      </p:sp>
    </p:spTree>
    <p:extLst>
      <p:ext uri="{BB962C8B-B14F-4D97-AF65-F5344CB8AC3E}">
        <p14:creationId xmlns:p14="http://schemas.microsoft.com/office/powerpoint/2010/main" val="3134073976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007432" y="1634541"/>
            <a:ext cx="8712565" cy="3375025"/>
          </a:xfrm>
        </p:spPr>
        <p:txBody>
          <a:bodyPr>
            <a:normAutofit/>
          </a:bodyPr>
          <a:lstStyle/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en-GB" altLang="en-US" b="0">
                <a:latin typeface="Merriweather"/>
              </a:rPr>
              <a:t>R stores data as </a:t>
            </a:r>
            <a:r>
              <a:rPr lang="en-GB" altLang="en-US">
                <a:latin typeface="Merriweather"/>
              </a:rPr>
              <a:t>variables</a:t>
            </a:r>
          </a:p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rgbClr val="F26522"/>
              </a:buClr>
            </a:pPr>
            <a:r>
              <a:rPr lang="en-GB" altLang="en-US" b="0"/>
              <a:t>nation &lt;- c("DRC", "Egypt", "Ethiopia", "Nigeria", "SA")</a:t>
            </a:r>
          </a:p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rgbClr val="F26522"/>
              </a:buClr>
            </a:pPr>
            <a:r>
              <a:rPr lang="en-GB" altLang="en-US" b="0" err="1"/>
              <a:t>popSize</a:t>
            </a:r>
            <a:r>
              <a:rPr lang="en-GB" altLang="en-US" b="0"/>
              <a:t> &lt;- c(71, 87, 90, 183, 54)</a:t>
            </a:r>
          </a:p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rgbClr val="F26522"/>
              </a:buClr>
            </a:pPr>
            <a:r>
              <a:rPr lang="en-GB" altLang="en-US" b="0"/>
              <a:t>writers &lt;- c(22, 34, 16, 130, 145)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-33251"/>
            <a:ext cx="12192000" cy="864973"/>
          </a:xfrm>
          <a:prstGeom prst="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C3DD069B-D834-4984-B478-0E8404FC807E}"/>
              </a:ext>
            </a:extLst>
          </p:cNvPr>
          <p:cNvSpPr txBox="1">
            <a:spLocks/>
          </p:cNvSpPr>
          <p:nvPr/>
        </p:nvSpPr>
        <p:spPr>
          <a:xfrm>
            <a:off x="1007432" y="151091"/>
            <a:ext cx="10163139" cy="6280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>
                <a:solidFill>
                  <a:schemeClr val="bg1"/>
                </a:solidFill>
                <a:latin typeface="Merriweather"/>
              </a:rPr>
              <a:t>Data </a:t>
            </a:r>
          </a:p>
        </p:txBody>
      </p:sp>
    </p:spTree>
    <p:extLst>
      <p:ext uri="{BB962C8B-B14F-4D97-AF65-F5344CB8AC3E}">
        <p14:creationId xmlns:p14="http://schemas.microsoft.com/office/powerpoint/2010/main" val="1079073127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880136" y="1509849"/>
            <a:ext cx="8712565" cy="3908818"/>
          </a:xfrm>
        </p:spPr>
        <p:txBody>
          <a:bodyPr>
            <a:normAutofit fontScale="92500" lnSpcReduction="10000"/>
          </a:bodyPr>
          <a:lstStyle/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en-GB" altLang="en-US" b="0" err="1">
                <a:latin typeface="Courier New" panose="02070309020205020404" pitchFamily="49" charset="0"/>
                <a:cs typeface="Courier New" panose="02070309020205020404" pitchFamily="49" charset="0"/>
              </a:rPr>
              <a:t>popSize</a:t>
            </a:r>
            <a:r>
              <a:rPr lang="en-GB" altLang="en-US" b="0"/>
              <a:t> </a:t>
            </a:r>
            <a:r>
              <a:rPr lang="en-GB" altLang="en-US" b="0">
                <a:latin typeface="Merriweather"/>
              </a:rPr>
              <a:t>contains numbers</a:t>
            </a:r>
          </a:p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en-GB" altLang="en-US" b="0">
                <a:latin typeface="Merriweather"/>
              </a:rPr>
              <a:t>We can ask R what type of data any variable contains:</a:t>
            </a:r>
          </a:p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en-GB" altLang="en-US" b="0">
                <a:latin typeface="Courier New" panose="02070309020205020404" pitchFamily="49" charset="0"/>
                <a:cs typeface="Courier New" panose="02070309020205020404" pitchFamily="49" charset="0"/>
              </a:rPr>
              <a:t>class(</a:t>
            </a:r>
            <a:r>
              <a:rPr lang="en-GB" altLang="en-US" b="0" err="1">
                <a:latin typeface="Courier New" panose="02070309020205020404" pitchFamily="49" charset="0"/>
                <a:cs typeface="Courier New" panose="02070309020205020404" pitchFamily="49" charset="0"/>
              </a:rPr>
              <a:t>popSize</a:t>
            </a:r>
            <a:r>
              <a:rPr lang="en-GB" altLang="en-US" b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en-GB" altLang="en-US" b="0">
                <a:latin typeface="Merriweather"/>
                <a:cs typeface="Courier New" panose="02070309020205020404" pitchFamily="49" charset="0"/>
              </a:rPr>
              <a:t>R will return (answer) with:</a:t>
            </a:r>
          </a:p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en-GB" altLang="en-US" b="0">
                <a:latin typeface="Courier New" panose="02070309020205020404" pitchFamily="49" charset="0"/>
                <a:cs typeface="Courier New" panose="02070309020205020404" pitchFamily="49" charset="0"/>
              </a:rPr>
              <a:t>“numeric”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-33251"/>
            <a:ext cx="12192000" cy="864973"/>
          </a:xfrm>
          <a:prstGeom prst="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C3DD069B-D834-4984-B478-0E8404FC807E}"/>
              </a:ext>
            </a:extLst>
          </p:cNvPr>
          <p:cNvSpPr txBox="1">
            <a:spLocks/>
          </p:cNvSpPr>
          <p:nvPr/>
        </p:nvSpPr>
        <p:spPr>
          <a:xfrm>
            <a:off x="1007432" y="151091"/>
            <a:ext cx="10163139" cy="6280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>
                <a:solidFill>
                  <a:schemeClr val="bg1"/>
                </a:solidFill>
                <a:latin typeface="Merriweather"/>
              </a:rPr>
              <a:t>Data </a:t>
            </a:r>
          </a:p>
        </p:txBody>
      </p:sp>
    </p:spTree>
    <p:extLst>
      <p:ext uri="{BB962C8B-B14F-4D97-AF65-F5344CB8AC3E}">
        <p14:creationId xmlns:p14="http://schemas.microsoft.com/office/powerpoint/2010/main" val="109791418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880136" y="1509849"/>
            <a:ext cx="8712565" cy="4371662"/>
          </a:xfrm>
        </p:spPr>
        <p:txBody>
          <a:bodyPr>
            <a:normAutofit/>
          </a:bodyPr>
          <a:lstStyle/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en-GB" altLang="en-US" b="0"/>
              <a:t>R can also do text</a:t>
            </a:r>
          </a:p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en-GB" altLang="en-US" b="0">
                <a:latin typeface="Courier New" panose="02070309020205020404" pitchFamily="49" charset="0"/>
                <a:cs typeface="Courier New" panose="02070309020205020404" pitchFamily="49" charset="0"/>
              </a:rPr>
              <a:t>nation &lt;- c("DRC", "Egypt", "Ethiopia", "Nigeria", "SA")</a:t>
            </a:r>
          </a:p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en-GB" altLang="en-US" b="0">
                <a:latin typeface="Courier New" panose="02070309020205020404" pitchFamily="49" charset="0"/>
                <a:cs typeface="Courier New" panose="02070309020205020404" pitchFamily="49" charset="0"/>
              </a:rPr>
              <a:t>class(nation)</a:t>
            </a:r>
          </a:p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en-GB" altLang="en-US" b="0">
                <a:latin typeface="Courier New" panose="02070309020205020404" pitchFamily="49" charset="0"/>
                <a:cs typeface="Courier New" panose="02070309020205020404" pitchFamily="49" charset="0"/>
              </a:rPr>
              <a:t>“character”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-33251"/>
            <a:ext cx="12192000" cy="864973"/>
          </a:xfrm>
          <a:prstGeom prst="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C3DD069B-D834-4984-B478-0E8404FC807E}"/>
              </a:ext>
            </a:extLst>
          </p:cNvPr>
          <p:cNvSpPr txBox="1">
            <a:spLocks/>
          </p:cNvSpPr>
          <p:nvPr/>
        </p:nvSpPr>
        <p:spPr>
          <a:xfrm>
            <a:off x="1007432" y="151091"/>
            <a:ext cx="10163139" cy="6280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>
                <a:solidFill>
                  <a:schemeClr val="bg1"/>
                </a:solidFill>
                <a:latin typeface="Merriweather"/>
              </a:rPr>
              <a:t>Data </a:t>
            </a:r>
          </a:p>
        </p:txBody>
      </p:sp>
    </p:spTree>
    <p:extLst>
      <p:ext uri="{BB962C8B-B14F-4D97-AF65-F5344CB8AC3E}">
        <p14:creationId xmlns:p14="http://schemas.microsoft.com/office/powerpoint/2010/main" val="263378285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8B3650-0FB5-49D5-A6EC-67B4BC2718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5117"/>
            <a:ext cx="10515600" cy="435133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GB" sz="2000"/>
              <a:t>Let's familiarise ourselves with 3 keys R components: </a:t>
            </a:r>
            <a:r>
              <a:rPr lang="en-GB" sz="2000" b="1"/>
              <a:t>objects</a:t>
            </a:r>
            <a:r>
              <a:rPr lang="en-GB" sz="2000"/>
              <a:t>, </a:t>
            </a:r>
            <a:r>
              <a:rPr lang="en-GB" sz="2000" b="1"/>
              <a:t>functions </a:t>
            </a:r>
            <a:r>
              <a:rPr lang="en-GB" sz="2000"/>
              <a:t>and</a:t>
            </a:r>
            <a:r>
              <a:rPr lang="en-GB" sz="2000" b="1"/>
              <a:t> operators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2000" b="1"/>
              <a:t>Objects</a:t>
            </a:r>
            <a:r>
              <a:rPr lang="en-GB" sz="2000"/>
              <a:t> are used to store values.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2000" b="1"/>
              <a:t>Functions</a:t>
            </a:r>
            <a:r>
              <a:rPr lang="en-GB" sz="2000"/>
              <a:t> allow us to perform manipulations on objects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2000" b="1"/>
              <a:t>Operators</a:t>
            </a:r>
            <a:r>
              <a:rPr lang="en-GB" sz="2000"/>
              <a:t> are used to create interactions between objects, or between an object and a function</a:t>
            </a:r>
          </a:p>
          <a:p>
            <a:pPr>
              <a:buFont typeface="Wingdings" panose="05000000000000000000" pitchFamily="2" charset="2"/>
              <a:buChar char="§"/>
            </a:pPr>
            <a:endParaRPr lang="en-GB" sz="2000"/>
          </a:p>
          <a:p>
            <a:pPr>
              <a:buFont typeface="Wingdings" panose="05000000000000000000" pitchFamily="2" charset="2"/>
              <a:buChar char="§"/>
            </a:pPr>
            <a:r>
              <a:rPr lang="en-GB" sz="2000"/>
              <a:t>Consider a set of numbers 1,2,3,4,5. We can concatenate this as a vector using the function </a:t>
            </a:r>
            <a:r>
              <a:rPr lang="en-GB" sz="2000" b="1"/>
              <a:t>c()</a:t>
            </a:r>
            <a:r>
              <a:rPr lang="en-GB" sz="2000"/>
              <a:t>,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2000"/>
              <a:t>then assign it to the object </a:t>
            </a:r>
            <a:r>
              <a:rPr lang="en-GB" sz="2000" b="1" i="1"/>
              <a:t>x</a:t>
            </a:r>
            <a:r>
              <a:rPr lang="en-GB" sz="2000"/>
              <a:t> through the assignment operator </a:t>
            </a:r>
            <a:r>
              <a:rPr lang="en-GB" sz="2000" b="1"/>
              <a:t>"&lt;-"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529998-0B93-46DF-9C2E-F9141AD0461E}"/>
              </a:ext>
            </a:extLst>
          </p:cNvPr>
          <p:cNvSpPr txBox="1"/>
          <p:nvPr/>
        </p:nvSpPr>
        <p:spPr>
          <a:xfrm>
            <a:off x="339366" y="4362964"/>
            <a:ext cx="11359298" cy="738664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 &lt;- c(1, 2, 3, 4, 5)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[1] 1 2 3 4 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D34385A-428D-49DE-8AC3-D6CC0576A73D}"/>
              </a:ext>
            </a:extLst>
          </p:cNvPr>
          <p:cNvSpPr/>
          <p:nvPr/>
        </p:nvSpPr>
        <p:spPr>
          <a:xfrm>
            <a:off x="0" y="-33251"/>
            <a:ext cx="12192000" cy="864973"/>
          </a:xfrm>
          <a:prstGeom prst="rect">
            <a:avLst/>
          </a:prstGeom>
          <a:solidFill>
            <a:srgbClr val="4472C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A36C31F2-42EF-4617-B647-20163286E80A}"/>
              </a:ext>
            </a:extLst>
          </p:cNvPr>
          <p:cNvSpPr txBox="1">
            <a:spLocks/>
          </p:cNvSpPr>
          <p:nvPr/>
        </p:nvSpPr>
        <p:spPr>
          <a:xfrm>
            <a:off x="1007432" y="151091"/>
            <a:ext cx="10163139" cy="6280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>
                <a:solidFill>
                  <a:prstClr val="white"/>
                </a:solidFill>
                <a:latin typeface="Merriweather"/>
              </a:rPr>
              <a:t>Objects, functions and operators in R </a:t>
            </a:r>
          </a:p>
        </p:txBody>
      </p:sp>
    </p:spTree>
    <p:extLst>
      <p:ext uri="{BB962C8B-B14F-4D97-AF65-F5344CB8AC3E}">
        <p14:creationId xmlns:p14="http://schemas.microsoft.com/office/powerpoint/2010/main" val="14144076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8B3650-0FB5-49D5-A6EC-67B4BC2718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5117"/>
            <a:ext cx="10515600" cy="435133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GB" sz="2400"/>
              <a:t>Operators create interactions between objects. We can create a vector y and use the operator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2400"/>
              <a:t>"+" to sum x and y </a:t>
            </a:r>
          </a:p>
          <a:p>
            <a:pPr>
              <a:buFont typeface="Wingdings" panose="05000000000000000000" pitchFamily="2" charset="2"/>
              <a:buChar char="§"/>
            </a:pPr>
            <a:endParaRPr lang="en-GB" sz="2000"/>
          </a:p>
          <a:p>
            <a:pPr>
              <a:buFont typeface="Wingdings" panose="05000000000000000000" pitchFamily="2" charset="2"/>
              <a:buChar char="§"/>
            </a:pPr>
            <a:endParaRPr lang="en-GB" sz="2000"/>
          </a:p>
          <a:p>
            <a:pPr>
              <a:buFont typeface="Wingdings" panose="05000000000000000000" pitchFamily="2" charset="2"/>
              <a:buChar char="§"/>
            </a:pPr>
            <a:endParaRPr lang="en-GB" sz="2000"/>
          </a:p>
          <a:p>
            <a:pPr>
              <a:buFont typeface="Wingdings" panose="05000000000000000000" pitchFamily="2" charset="2"/>
              <a:buChar char="§"/>
            </a:pPr>
            <a:r>
              <a:rPr lang="en-GB" sz="2400"/>
              <a:t>Functions allow operations on objects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529998-0B93-46DF-9C2E-F9141AD0461E}"/>
              </a:ext>
            </a:extLst>
          </p:cNvPr>
          <p:cNvSpPr txBox="1"/>
          <p:nvPr/>
        </p:nvSpPr>
        <p:spPr>
          <a:xfrm>
            <a:off x="339366" y="2854673"/>
            <a:ext cx="11359298" cy="738664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 &lt;- c(2, 1, 2, 3, 1)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 + 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[1] 3 3 5 7 6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C98440-326F-4D25-BA2C-192740BEDA75}"/>
              </a:ext>
            </a:extLst>
          </p:cNvPr>
          <p:cNvSpPr txBox="1"/>
          <p:nvPr/>
        </p:nvSpPr>
        <p:spPr>
          <a:xfrm>
            <a:off x="339366" y="4652587"/>
            <a:ext cx="11359298" cy="52322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mean(x) # compute the mean of the vector x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[1] 3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8164E1D-C1D0-42C2-9371-12FB98F662DA}"/>
              </a:ext>
            </a:extLst>
          </p:cNvPr>
          <p:cNvSpPr/>
          <p:nvPr/>
        </p:nvSpPr>
        <p:spPr>
          <a:xfrm>
            <a:off x="0" y="-33251"/>
            <a:ext cx="12192000" cy="864973"/>
          </a:xfrm>
          <a:prstGeom prst="rect">
            <a:avLst/>
          </a:prstGeom>
          <a:solidFill>
            <a:srgbClr val="4472C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B62E7F61-B2B2-4C18-967A-78B381419607}"/>
              </a:ext>
            </a:extLst>
          </p:cNvPr>
          <p:cNvSpPr txBox="1">
            <a:spLocks/>
          </p:cNvSpPr>
          <p:nvPr/>
        </p:nvSpPr>
        <p:spPr>
          <a:xfrm>
            <a:off x="1007432" y="151091"/>
            <a:ext cx="10163139" cy="6280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>
                <a:solidFill>
                  <a:prstClr val="white"/>
                </a:solidFill>
                <a:latin typeface="Merriweather"/>
              </a:rPr>
              <a:t>Objects, functions and operators in R </a:t>
            </a:r>
          </a:p>
        </p:txBody>
      </p:sp>
    </p:spTree>
    <p:extLst>
      <p:ext uri="{BB962C8B-B14F-4D97-AF65-F5344CB8AC3E}">
        <p14:creationId xmlns:p14="http://schemas.microsoft.com/office/powerpoint/2010/main" val="35843904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8B3650-0FB5-49D5-A6EC-67B4BC2718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41166"/>
            <a:ext cx="10515600" cy="435133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GB" sz="2400"/>
              <a:t>Functions are always indicated with a name followed by '()'.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2400"/>
              <a:t>Anything inside the parentheses is an argument, or option that's passed.</a:t>
            </a:r>
            <a:endParaRPr lang="en-GB" sz="2000"/>
          </a:p>
          <a:p>
            <a:pPr>
              <a:buFont typeface="Wingdings" panose="05000000000000000000" pitchFamily="2" charset="2"/>
              <a:buChar char="§"/>
            </a:pPr>
            <a:endParaRPr lang="en-GB" sz="2000"/>
          </a:p>
          <a:p>
            <a:pPr>
              <a:buFont typeface="Wingdings" panose="05000000000000000000" pitchFamily="2" charset="2"/>
              <a:buChar char="§"/>
            </a:pPr>
            <a:endParaRPr lang="en-GB" sz="2000"/>
          </a:p>
          <a:p>
            <a:pPr>
              <a:buFont typeface="Wingdings" panose="05000000000000000000" pitchFamily="2" charset="2"/>
              <a:buChar char="§"/>
            </a:pPr>
            <a:r>
              <a:rPr lang="en-GB" sz="2400"/>
              <a:t>Functions allow operations on objects</a:t>
            </a:r>
          </a:p>
          <a:p>
            <a:pPr marL="0" indent="0">
              <a:buNone/>
            </a:pPr>
            <a:endParaRPr lang="en-GB" sz="2400"/>
          </a:p>
          <a:p>
            <a:pPr marL="0" indent="0">
              <a:buNone/>
            </a:pPr>
            <a:endParaRPr lang="en-GB" sz="2400"/>
          </a:p>
          <a:p>
            <a:pPr>
              <a:buFont typeface="Wingdings" panose="05000000000000000000" pitchFamily="2" charset="2"/>
              <a:buChar char="§"/>
            </a:pPr>
            <a:r>
              <a:rPr lang="en-GB" sz="2400"/>
              <a:t>Some arguments are optional or have a 'default' value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529998-0B93-46DF-9C2E-F9141AD0461E}"/>
              </a:ext>
            </a:extLst>
          </p:cNvPr>
          <p:cNvSpPr txBox="1"/>
          <p:nvPr/>
        </p:nvSpPr>
        <p:spPr>
          <a:xfrm>
            <a:off x="339366" y="2083391"/>
            <a:ext cx="11359298" cy="160043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sqrt(100)  # 'sqrt' is the name of the square root function, and 100 is the argument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[1] 10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sqrt()  # This results in an error (console message). 1 argument is required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test_object</a:t>
            </a: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&lt;- sqrt(144)  # Store the return value of a function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test_object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[1] 12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8054A5-D6AE-4937-B844-45D2F88CCE8C}"/>
              </a:ext>
            </a:extLst>
          </p:cNvPr>
          <p:cNvSpPr txBox="1"/>
          <p:nvPr/>
        </p:nvSpPr>
        <p:spPr>
          <a:xfrm>
            <a:off x="339366" y="4749188"/>
            <a:ext cx="11359298" cy="1384995"/>
          </a:xfrm>
          <a:prstGeom prst="rect">
            <a:avLst/>
          </a:prstGeom>
          <a:solidFill>
            <a:schemeClr val="bg2"/>
          </a:solidFill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round(2.71828)  # omitting the second argument uses the default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[1] 3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round(2.71828, 2)  # multiple arguments are separated by comma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[1] 2.72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round(2.71828, 4)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[1] 2.7183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59021A9-01D2-484B-9D53-3E331301B4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859536"/>
          </a:xfrm>
          <a:prstGeom prst="rect">
            <a:avLst/>
          </a:prstGeom>
        </p:spPr>
      </p:pic>
      <p:sp>
        <p:nvSpPr>
          <p:cNvPr id="10" name="Title 3">
            <a:extLst>
              <a:ext uri="{FF2B5EF4-FFF2-40B4-BE49-F238E27FC236}">
                <a16:creationId xmlns:a16="http://schemas.microsoft.com/office/drawing/2014/main" id="{3EB0EDB5-2C70-4CAE-B9A9-DBFD8DB28393}"/>
              </a:ext>
            </a:extLst>
          </p:cNvPr>
          <p:cNvSpPr txBox="1">
            <a:spLocks/>
          </p:cNvSpPr>
          <p:nvPr/>
        </p:nvSpPr>
        <p:spPr>
          <a:xfrm>
            <a:off x="1007432" y="151091"/>
            <a:ext cx="10163139" cy="6280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>
                <a:solidFill>
                  <a:prstClr val="white"/>
                </a:solidFill>
                <a:latin typeface="Merriweather"/>
              </a:rPr>
              <a:t>Objects, functions and operators in R </a:t>
            </a:r>
          </a:p>
        </p:txBody>
      </p:sp>
    </p:spTree>
    <p:extLst>
      <p:ext uri="{BB962C8B-B14F-4D97-AF65-F5344CB8AC3E}">
        <p14:creationId xmlns:p14="http://schemas.microsoft.com/office/powerpoint/2010/main" val="38687371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8B3650-0FB5-49D5-A6EC-67B4BC2718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41166"/>
            <a:ext cx="10515600" cy="5616834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GB" sz="2400"/>
              <a:t>How will you know what arguments you have to supply?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2400"/>
              <a:t>1. Check the R manual (CRAN website manual)</a:t>
            </a:r>
            <a:endParaRPr lang="en-GB" sz="2400">
              <a:cs typeface="Calibri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GB" sz="2400"/>
              <a:t>2. Use R's Help:</a:t>
            </a:r>
          </a:p>
          <a:p>
            <a:pPr marL="812800" lvl="1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en-GB" altLang="en-US" sz="2000">
                <a:cs typeface="Courier New" panose="02070309020205020404" pitchFamily="49" charset="0"/>
              </a:rPr>
              <a:t>?</a:t>
            </a:r>
            <a:r>
              <a:rPr lang="en-GB" altLang="en-US" sz="2000" i="1" err="1">
                <a:cs typeface="Courier New" panose="02070309020205020404" pitchFamily="49" charset="0"/>
              </a:rPr>
              <a:t>functionName</a:t>
            </a:r>
            <a:r>
              <a:rPr lang="en-GB" altLang="en-US" sz="2000" i="1">
                <a:cs typeface="Courier New" panose="02070309020205020404" pitchFamily="49" charset="0"/>
              </a:rPr>
              <a:t> - e.g. </a:t>
            </a:r>
            <a:r>
              <a:rPr lang="en-GB" altLang="en-US" sz="2000">
                <a:cs typeface="Courier New" panose="02070309020205020404" pitchFamily="49" charset="0"/>
              </a:rPr>
              <a:t>?head</a:t>
            </a:r>
          </a:p>
          <a:p>
            <a:pPr marL="812800" lvl="1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en-GB" altLang="en-US" sz="2000"/>
              <a:t>Help Tab</a:t>
            </a:r>
          </a:p>
          <a:p>
            <a:pPr>
              <a:buFont typeface="Wingdings" panose="05000000000000000000" pitchFamily="2" charset="2"/>
              <a:buChar char="§"/>
            </a:pPr>
            <a:endParaRPr lang="en-GB" sz="2400"/>
          </a:p>
          <a:p>
            <a:pPr>
              <a:buFont typeface="Wingdings" panose="05000000000000000000" pitchFamily="2" charset="2"/>
              <a:buChar char="§"/>
            </a:pPr>
            <a:r>
              <a:rPr lang="en-GB" sz="2400"/>
              <a:t>3. Stack Overflow (</a:t>
            </a:r>
            <a:r>
              <a:rPr lang="en-GB" sz="2400">
                <a:hlinkClick r:id="rId3"/>
              </a:rPr>
              <a:t>https://stackoverflow.com/</a:t>
            </a:r>
            <a:r>
              <a:rPr lang="en-GB" sz="2400"/>
              <a:t> ) </a:t>
            </a:r>
          </a:p>
          <a:p>
            <a:pPr marL="812800" lvl="1" indent="-355600">
              <a:lnSpc>
                <a:spcPct val="110000"/>
              </a:lnSpc>
              <a:spcBef>
                <a:spcPts val="0"/>
              </a:spcBef>
              <a:buClr>
                <a:schemeClr val="accent1">
                  <a:lumMod val="75000"/>
                </a:schemeClr>
              </a:buClr>
            </a:pPr>
            <a:r>
              <a:rPr lang="en-GB" sz="2000"/>
              <a:t>is a great website</a:t>
            </a:r>
          </a:p>
          <a:p>
            <a:pPr marL="812800" lvl="1" indent="-355600">
              <a:lnSpc>
                <a:spcPct val="110000"/>
              </a:lnSpc>
              <a:spcBef>
                <a:spcPts val="0"/>
              </a:spcBef>
              <a:buClr>
                <a:schemeClr val="accent1">
                  <a:lumMod val="75000"/>
                </a:schemeClr>
              </a:buClr>
            </a:pPr>
            <a:r>
              <a:rPr lang="en-GB" sz="2000"/>
              <a:t>People ask questions and post answers</a:t>
            </a:r>
          </a:p>
          <a:p>
            <a:pPr marL="812800" lvl="1" indent="-355600">
              <a:lnSpc>
                <a:spcPct val="110000"/>
              </a:lnSpc>
              <a:spcBef>
                <a:spcPts val="0"/>
              </a:spcBef>
              <a:buClr>
                <a:schemeClr val="accent1">
                  <a:lumMod val="75000"/>
                </a:schemeClr>
              </a:buClr>
            </a:pPr>
            <a:r>
              <a:rPr lang="en-GB" sz="2000"/>
              <a:t>There are over 300,000 questions on there</a:t>
            </a:r>
          </a:p>
          <a:p>
            <a:pPr marL="812800" lvl="1" indent="-355600">
              <a:lnSpc>
                <a:spcPct val="110000"/>
              </a:lnSpc>
              <a:spcBef>
                <a:spcPts val="0"/>
              </a:spcBef>
              <a:buClr>
                <a:schemeClr val="accent1">
                  <a:lumMod val="75000"/>
                </a:schemeClr>
              </a:buClr>
            </a:pPr>
            <a:r>
              <a:rPr lang="en-GB" sz="2000"/>
              <a:t>Odds are your question has been asked already</a:t>
            </a:r>
          </a:p>
          <a:p>
            <a:pPr>
              <a:buFont typeface="Wingdings" panose="05000000000000000000" pitchFamily="2" charset="2"/>
              <a:buChar char="§"/>
            </a:pPr>
            <a:endParaRPr lang="en-GB" sz="2000"/>
          </a:p>
          <a:p>
            <a:pPr>
              <a:buFont typeface="Wingdings" panose="05000000000000000000" pitchFamily="2" charset="2"/>
              <a:buChar char="§"/>
            </a:pPr>
            <a:endParaRPr lang="en-GB" sz="200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7A55643-8053-46DC-8912-3512A5F8A6C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1778" t="43560" b="4533"/>
          <a:stretch/>
        </p:blipFill>
        <p:spPr>
          <a:xfrm>
            <a:off x="7387145" y="1874847"/>
            <a:ext cx="4496700" cy="38676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55D117B-1974-40F3-92B7-1C9941976E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859536"/>
          </a:xfrm>
          <a:prstGeom prst="rect">
            <a:avLst/>
          </a:prstGeom>
        </p:spPr>
      </p:pic>
      <p:sp>
        <p:nvSpPr>
          <p:cNvPr id="10" name="Title 3">
            <a:extLst>
              <a:ext uri="{FF2B5EF4-FFF2-40B4-BE49-F238E27FC236}">
                <a16:creationId xmlns:a16="http://schemas.microsoft.com/office/drawing/2014/main" id="{9C976D03-38ED-4AA0-96A8-EF6687211A41}"/>
              </a:ext>
            </a:extLst>
          </p:cNvPr>
          <p:cNvSpPr txBox="1">
            <a:spLocks/>
          </p:cNvSpPr>
          <p:nvPr/>
        </p:nvSpPr>
        <p:spPr>
          <a:xfrm>
            <a:off x="1007432" y="151091"/>
            <a:ext cx="10163139" cy="6280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>
                <a:solidFill>
                  <a:prstClr val="white"/>
                </a:solidFill>
                <a:latin typeface="Merriweather"/>
              </a:rPr>
              <a:t>Objects, functions and operators in R </a:t>
            </a:r>
          </a:p>
        </p:txBody>
      </p:sp>
    </p:spTree>
    <p:extLst>
      <p:ext uri="{BB962C8B-B14F-4D97-AF65-F5344CB8AC3E}">
        <p14:creationId xmlns:p14="http://schemas.microsoft.com/office/powerpoint/2010/main" val="11523384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8B3650-0FB5-49D5-A6EC-67B4BC2718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41166"/>
            <a:ext cx="10515600" cy="4351338"/>
          </a:xfrm>
        </p:spPr>
        <p:txBody>
          <a:bodyPr>
            <a:normAutofit/>
          </a:bodyPr>
          <a:lstStyle/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lphaLcPeriod"/>
            </a:pPr>
            <a:r>
              <a:rPr lang="en-GB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Using the function '</a:t>
            </a:r>
            <a:r>
              <a:rPr lang="en-GB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rnorm</a:t>
            </a:r>
            <a:r>
              <a:rPr lang="en-GB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', generate a set of 100 random numbers with mean 5 and standard deviation 3.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lphaLcPeriod"/>
            </a:pPr>
            <a:endParaRPr lang="en-GB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lphaLcPeriod"/>
            </a:pPr>
            <a:r>
              <a:rPr lang="en-GB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Generate another set of 1000 random numbers, using the mean and standard deviation of </a:t>
            </a:r>
            <a:r>
              <a:rPr lang="en-GB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0</a:t>
            </a:r>
            <a:r>
              <a:rPr lang="en-GB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and </a:t>
            </a:r>
            <a:r>
              <a:rPr lang="en-GB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en-GB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respectively (standard normal).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lphaLcPeriod"/>
            </a:pPr>
            <a:endParaRPr lang="en-GB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lphaLcPeriod"/>
            </a:pPr>
            <a:r>
              <a:rPr lang="en-GB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Calculate </a:t>
            </a:r>
            <a:r>
              <a:rPr lang="en-GB" sz="2000" dirty="0"/>
              <a:t>the mean of the distributions generated in “a” and “b” above after trimming off 5% of the data.</a:t>
            </a:r>
          </a:p>
          <a:p>
            <a:pPr marL="0" indent="0">
              <a:buNone/>
            </a:pPr>
            <a:endParaRPr lang="en-GB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3B4A87-C8C3-4CAB-8B55-324953FB03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8345" y="161635"/>
            <a:ext cx="1795500" cy="40698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9529998-0B93-46DF-9C2E-F9141AD0461E}"/>
              </a:ext>
            </a:extLst>
          </p:cNvPr>
          <p:cNvSpPr txBox="1"/>
          <p:nvPr/>
        </p:nvSpPr>
        <p:spPr>
          <a:xfrm>
            <a:off x="339366" y="1996823"/>
            <a:ext cx="11359298" cy="307777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random100 &lt;- </a:t>
            </a:r>
            <a:r>
              <a:rPr kumimoji="0" lang="en-GB" sz="1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rnorm</a:t>
            </a: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(n = 100, mean = 5, </a:t>
            </a:r>
            <a:r>
              <a:rPr kumimoji="0" lang="en-GB" sz="1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sd</a:t>
            </a: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= 3)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E5EE4ED-5C1A-4180-8329-B81CF495AF83}"/>
              </a:ext>
            </a:extLst>
          </p:cNvPr>
          <p:cNvSpPr/>
          <p:nvPr/>
        </p:nvSpPr>
        <p:spPr>
          <a:xfrm>
            <a:off x="126463" y="884575"/>
            <a:ext cx="1449421" cy="37142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Exercise 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76581F-254D-4051-B623-6C9A49B99843}"/>
              </a:ext>
            </a:extLst>
          </p:cNvPr>
          <p:cNvSpPr txBox="1"/>
          <p:nvPr/>
        </p:nvSpPr>
        <p:spPr>
          <a:xfrm>
            <a:off x="339366" y="3465260"/>
            <a:ext cx="11359298" cy="307777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random100 &lt;- </a:t>
            </a:r>
            <a:r>
              <a:rPr kumimoji="0" lang="en-GB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rnorm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(n = 1000, mean = 0, </a:t>
            </a:r>
            <a:r>
              <a:rPr kumimoji="0" lang="en-GB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sd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= 1)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09EA38-BAF2-4ED4-A78B-3FB1DE1EE3B6}"/>
              </a:ext>
            </a:extLst>
          </p:cNvPr>
          <p:cNvSpPr txBox="1"/>
          <p:nvPr/>
        </p:nvSpPr>
        <p:spPr>
          <a:xfrm>
            <a:off x="339366" y="4858658"/>
            <a:ext cx="11359298" cy="307777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mean(random100, trim = 0.05)</a:t>
            </a:r>
          </a:p>
        </p:txBody>
      </p:sp>
    </p:spTree>
    <p:extLst>
      <p:ext uri="{BB962C8B-B14F-4D97-AF65-F5344CB8AC3E}">
        <p14:creationId xmlns:p14="http://schemas.microsoft.com/office/powerpoint/2010/main" val="36664124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2347" y="618366"/>
            <a:ext cx="5383006" cy="1134000"/>
          </a:xfrm>
        </p:spPr>
        <p:txBody>
          <a:bodyPr>
            <a:normAutofit fontScale="90000"/>
          </a:bodyPr>
          <a:lstStyle/>
          <a:p>
            <a:r>
              <a:rPr lang="en-GB" sz="4000" kern="0">
                <a:solidFill>
                  <a:srgbClr val="FFC000"/>
                </a:solidFill>
                <a:latin typeface="Merriweather"/>
              </a:rPr>
              <a:t>Part 1: Principles of R</a:t>
            </a:r>
            <a:endParaRPr lang="en-GB">
              <a:solidFill>
                <a:srgbClr val="FFC000"/>
              </a:solidFill>
              <a:latin typeface="Merriweather"/>
            </a:endParaRPr>
          </a:p>
        </p:txBody>
      </p:sp>
      <p:sp>
        <p:nvSpPr>
          <p:cNvPr id="7171" name="Rectangle 1027"/>
          <p:cNvSpPr>
            <a:spLocks noGrp="1" noChangeArrowheads="1"/>
          </p:cNvSpPr>
          <p:nvPr>
            <p:ph type="body" sz="quarter" idx="13"/>
          </p:nvPr>
        </p:nvSpPr>
        <p:spPr>
          <a:xfrm>
            <a:off x="887890" y="2310663"/>
            <a:ext cx="5911921" cy="2843229"/>
          </a:xfrm>
        </p:spPr>
        <p:txBody>
          <a:bodyPr vert="horz" lIns="91440" tIns="45720" rIns="91440" bIns="45720" rtlCol="0">
            <a:noAutofit/>
          </a:bodyPr>
          <a:lstStyle/>
          <a:p>
            <a:pPr marL="452438" indent="-452438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</a:pPr>
            <a:r>
              <a:rPr lang="en-GB" b="0">
                <a:latin typeface="Merriweather"/>
              </a:rPr>
              <a:t>Principles of R</a:t>
            </a:r>
          </a:p>
          <a:p>
            <a:pPr marL="452438" indent="-452438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</a:pPr>
            <a:r>
              <a:rPr lang="en-GB" b="0">
                <a:latin typeface="Merriweather"/>
              </a:rPr>
              <a:t>Creating Data in R</a:t>
            </a:r>
          </a:p>
          <a:p>
            <a:pPr marL="452438" indent="-452438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</a:pPr>
            <a:r>
              <a:rPr lang="en-GB" b="0">
                <a:latin typeface="Merriweather"/>
              </a:rPr>
              <a:t>Data Handling</a:t>
            </a:r>
          </a:p>
        </p:txBody>
      </p:sp>
    </p:spTree>
    <p:extLst>
      <p:ext uri="{BB962C8B-B14F-4D97-AF65-F5344CB8AC3E}">
        <p14:creationId xmlns:p14="http://schemas.microsoft.com/office/powerpoint/2010/main" val="1906810314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378691" y="1451660"/>
            <a:ext cx="11582399" cy="5255249"/>
          </a:xfrm>
        </p:spPr>
        <p:txBody>
          <a:bodyPr>
            <a:normAutofit fontScale="92500"/>
          </a:bodyPr>
          <a:lstStyle/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en-GB" sz="2800"/>
              <a:t>Objects that store values can be </a:t>
            </a:r>
          </a:p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en-GB" sz="2800"/>
              <a:t>a vector, </a:t>
            </a:r>
          </a:p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en-GB" sz="2800"/>
              <a:t>matrix, </a:t>
            </a:r>
          </a:p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en-GB" sz="2800"/>
              <a:t>list or </a:t>
            </a:r>
          </a:p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en-GB" sz="2800" err="1"/>
              <a:t>dataframe</a:t>
            </a:r>
            <a:r>
              <a:rPr lang="en-GB" sz="2800"/>
              <a:t>.</a:t>
            </a:r>
          </a:p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en-GB" sz="2800"/>
              <a:t>array, </a:t>
            </a:r>
          </a:p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kumimoji="0" lang="en-GB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 frame is the most widely used data format, as it can combine different types of  variables</a:t>
            </a:r>
            <a:endParaRPr lang="en-GB" sz="2800"/>
          </a:p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endParaRPr lang="en-GB" altLang="en-US" b="0">
              <a:latin typeface="Merriweather"/>
              <a:cs typeface="Courier New" panose="02070309020205020404" pitchFamily="49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-33251"/>
            <a:ext cx="12192000" cy="864973"/>
          </a:xfrm>
          <a:prstGeom prst="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C3DD069B-D834-4984-B478-0E8404FC807E}"/>
              </a:ext>
            </a:extLst>
          </p:cNvPr>
          <p:cNvSpPr txBox="1">
            <a:spLocks/>
          </p:cNvSpPr>
          <p:nvPr/>
        </p:nvSpPr>
        <p:spPr>
          <a:xfrm>
            <a:off x="1007432" y="151091"/>
            <a:ext cx="10163139" cy="6280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>
                <a:solidFill>
                  <a:schemeClr val="bg1"/>
                </a:solidFill>
                <a:latin typeface="Merriweather"/>
              </a:rPr>
              <a:t>Data Types </a:t>
            </a:r>
          </a:p>
        </p:txBody>
      </p:sp>
    </p:spTree>
    <p:extLst>
      <p:ext uri="{BB962C8B-B14F-4D97-AF65-F5344CB8AC3E}">
        <p14:creationId xmlns:p14="http://schemas.microsoft.com/office/powerpoint/2010/main" val="1975985826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286327" y="963462"/>
            <a:ext cx="11674764" cy="4301265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en-GB" altLang="en-US" b="0"/>
              <a:t>These variables (</a:t>
            </a:r>
            <a:r>
              <a:rPr lang="en-GB" altLang="en-US" b="0" err="1">
                <a:latin typeface="Courier New" panose="02070309020205020404" pitchFamily="49" charset="0"/>
                <a:cs typeface="Courier New" panose="02070309020205020404" pitchFamily="49" charset="0"/>
              </a:rPr>
              <a:t>popSize</a:t>
            </a:r>
            <a:r>
              <a:rPr lang="en-GB" altLang="en-US" b="0"/>
              <a:t> and </a:t>
            </a:r>
            <a:r>
              <a:rPr lang="en-GB" altLang="en-US" b="0">
                <a:latin typeface="Courier New" panose="02070309020205020404" pitchFamily="49" charset="0"/>
                <a:cs typeface="Courier New" panose="02070309020205020404" pitchFamily="49" charset="0"/>
              </a:rPr>
              <a:t>nation</a:t>
            </a:r>
            <a:r>
              <a:rPr lang="en-GB" altLang="en-US" b="0"/>
              <a:t>) are called </a:t>
            </a:r>
            <a:r>
              <a:rPr lang="en-GB" altLang="en-US"/>
              <a:t>vectors</a:t>
            </a:r>
          </a:p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en-GB" altLang="en-US" b="0"/>
              <a:t>All elements in a vector must be the same type</a:t>
            </a:r>
          </a:p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en-GB" sz="2800"/>
              <a:t>Vector has one dimension and has to be either numeric, character or factor</a:t>
            </a:r>
            <a:endParaRPr lang="en-GB" altLang="en-US" b="0"/>
          </a:p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en-GB" altLang="en-US" b="0"/>
              <a:t>But can have as many elements as we like….</a:t>
            </a:r>
          </a:p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en-GB" altLang="en-US" b="0"/>
              <a:t>Within an object, we can use square brackets to select items by an 'index'.</a:t>
            </a:r>
          </a:p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endParaRPr lang="en-GB" altLang="en-US" b="0"/>
          </a:p>
        </p:txBody>
      </p:sp>
      <p:sp>
        <p:nvSpPr>
          <p:cNvPr id="4" name="Rectangle 3"/>
          <p:cNvSpPr/>
          <p:nvPr/>
        </p:nvSpPr>
        <p:spPr>
          <a:xfrm>
            <a:off x="0" y="-33251"/>
            <a:ext cx="12192000" cy="864973"/>
          </a:xfrm>
          <a:prstGeom prst="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C3DD069B-D834-4984-B478-0E8404FC807E}"/>
              </a:ext>
            </a:extLst>
          </p:cNvPr>
          <p:cNvSpPr txBox="1">
            <a:spLocks/>
          </p:cNvSpPr>
          <p:nvPr/>
        </p:nvSpPr>
        <p:spPr>
          <a:xfrm>
            <a:off x="1007432" y="151091"/>
            <a:ext cx="10163139" cy="6280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>
                <a:solidFill>
                  <a:schemeClr val="bg1"/>
                </a:solidFill>
                <a:latin typeface="Merriweather"/>
              </a:rPr>
              <a:t>Data Types: Vector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60FB90-88BB-46D6-AC58-DDCA3A57096E}"/>
              </a:ext>
            </a:extLst>
          </p:cNvPr>
          <p:cNvSpPr txBox="1"/>
          <p:nvPr/>
        </p:nvSpPr>
        <p:spPr>
          <a:xfrm>
            <a:off x="409352" y="4964839"/>
            <a:ext cx="11359298" cy="1169551"/>
          </a:xfrm>
          <a:prstGeom prst="rect">
            <a:avLst/>
          </a:prstGeom>
          <a:solidFill>
            <a:srgbClr val="E7E6E6"/>
          </a:solidFill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400" kern="0">
                <a:solidFill>
                  <a:prstClr val="black"/>
                </a:solidFill>
              </a:rPr>
              <a:t>nation</a:t>
            </a:r>
            <a:r>
              <a:rPr kumimoji="0" lang="en-GB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[</a:t>
            </a:r>
            <a:r>
              <a:rPr lang="en-GB" sz="1400" kern="0">
                <a:solidFill>
                  <a:prstClr val="black"/>
                </a:solidFill>
              </a:rPr>
              <a:t>1</a:t>
            </a:r>
            <a:r>
              <a:rPr kumimoji="0" lang="en-GB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]           # get the first </a:t>
            </a:r>
            <a:r>
              <a:rPr lang="en-GB" sz="1400" kern="0">
                <a:solidFill>
                  <a:prstClr val="black"/>
                </a:solidFill>
              </a:rPr>
              <a:t>element</a:t>
            </a:r>
            <a:r>
              <a:rPr kumimoji="0" lang="en-GB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of the vector nation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[1] "DRC"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400" kern="0">
                <a:solidFill>
                  <a:prstClr val="black"/>
                </a:solidFill>
              </a:rPr>
              <a:t>nation</a:t>
            </a:r>
            <a:r>
              <a:rPr kumimoji="0" lang="en-GB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[1:3]       # get the first three items of the vector nation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[1] "DRC"      "Egypt"    "Ethiopia"</a:t>
            </a:r>
          </a:p>
        </p:txBody>
      </p:sp>
    </p:spTree>
    <p:extLst>
      <p:ext uri="{BB962C8B-B14F-4D97-AF65-F5344CB8AC3E}">
        <p14:creationId xmlns:p14="http://schemas.microsoft.com/office/powerpoint/2010/main" val="2410167881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794996" y="1016064"/>
            <a:ext cx="8712565" cy="3375025"/>
          </a:xfrm>
        </p:spPr>
        <p:txBody>
          <a:bodyPr>
            <a:normAutofit/>
          </a:bodyPr>
          <a:lstStyle/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en-GB" altLang="en-US" b="0"/>
              <a:t>Matrix is two-dimensional data made up of rows and columns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-33251"/>
            <a:ext cx="12192000" cy="864973"/>
          </a:xfrm>
          <a:prstGeom prst="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C3DD069B-D834-4984-B478-0E8404FC807E}"/>
              </a:ext>
            </a:extLst>
          </p:cNvPr>
          <p:cNvSpPr txBox="1">
            <a:spLocks/>
          </p:cNvSpPr>
          <p:nvPr/>
        </p:nvSpPr>
        <p:spPr>
          <a:xfrm>
            <a:off x="1007432" y="151091"/>
            <a:ext cx="10163139" cy="6280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>
                <a:solidFill>
                  <a:schemeClr val="bg1"/>
                </a:solidFill>
                <a:latin typeface="Merriweather"/>
              </a:rPr>
              <a:t>Data Types: Matrix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D0BD04-FF25-417D-83C5-717E0DF31E92}"/>
              </a:ext>
            </a:extLst>
          </p:cNvPr>
          <p:cNvSpPr txBox="1"/>
          <p:nvPr/>
        </p:nvSpPr>
        <p:spPr>
          <a:xfrm>
            <a:off x="489527" y="2703576"/>
            <a:ext cx="11403102" cy="2462213"/>
          </a:xfrm>
          <a:prstGeom prst="rect">
            <a:avLst/>
          </a:prstGeom>
          <a:solidFill>
            <a:srgbClr val="E7E6E6"/>
          </a:solidFill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m &lt;- matrix(1:10, </a:t>
            </a:r>
            <a:r>
              <a:rPr kumimoji="0" lang="en-GB" sz="1400" b="0" i="0" u="none" strike="noStrike" kern="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nrow</a:t>
            </a:r>
            <a:r>
              <a:rPr kumimoji="0" lang="en-GB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=5, </a:t>
            </a:r>
            <a:r>
              <a:rPr kumimoji="0" lang="en-GB" sz="1400" b="0" i="0" u="none" strike="noStrike" kern="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ncol</a:t>
            </a:r>
            <a:r>
              <a:rPr kumimoji="0" lang="en-GB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=2)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m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[,1] [,2]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[1,]    1    6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[2,]    2    7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[3,]    3    8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[4,]    4    9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[5,]    5   10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m[4,]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[1] 4 9</a:t>
            </a:r>
          </a:p>
        </p:txBody>
      </p:sp>
    </p:spTree>
    <p:extLst>
      <p:ext uri="{BB962C8B-B14F-4D97-AF65-F5344CB8AC3E}">
        <p14:creationId xmlns:p14="http://schemas.microsoft.com/office/powerpoint/2010/main" val="3504204280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822704" y="1420027"/>
            <a:ext cx="9669805" cy="4361937"/>
          </a:xfrm>
        </p:spPr>
        <p:txBody>
          <a:bodyPr>
            <a:normAutofit/>
          </a:bodyPr>
          <a:lstStyle/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en-GB" altLang="en-US" b="0">
                <a:latin typeface="Merriweather"/>
              </a:rPr>
              <a:t>Can combine multiple vectors into a matrix</a:t>
            </a:r>
          </a:p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en-GB" altLang="en-US" b="0">
                <a:latin typeface="Merriweather"/>
              </a:rPr>
              <a:t>cbind() – column bind, combine columns</a:t>
            </a:r>
          </a:p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en-GB" altLang="en-US" b="0">
                <a:latin typeface="Courier New" panose="02070309020205020404" pitchFamily="49" charset="0"/>
                <a:cs typeface="Courier New" panose="02070309020205020404" pitchFamily="49" charset="0"/>
              </a:rPr>
              <a:t>Africa &lt;- cbind(nation, </a:t>
            </a:r>
            <a:r>
              <a:rPr lang="en-GB" altLang="en-US" b="0" err="1">
                <a:latin typeface="Courier New" panose="02070309020205020404" pitchFamily="49" charset="0"/>
                <a:cs typeface="Courier New" panose="02070309020205020404" pitchFamily="49" charset="0"/>
              </a:rPr>
              <a:t>popSize</a:t>
            </a:r>
            <a:r>
              <a:rPr lang="en-GB" altLang="en-US" b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en-GB" altLang="en-US" b="0">
                <a:latin typeface="Courier New" panose="02070309020205020404" pitchFamily="49" charset="0"/>
                <a:cs typeface="Courier New" panose="02070309020205020404" pitchFamily="49" charset="0"/>
              </a:rPr>
              <a:t>[ , ]</a:t>
            </a:r>
          </a:p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en-GB" altLang="en-US" b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GB" altLang="en-US" b="0">
                <a:cs typeface="Courier New" panose="02070309020205020404" pitchFamily="49" charset="0"/>
              </a:rPr>
              <a:t>rows</a:t>
            </a:r>
            <a:r>
              <a:rPr lang="en-GB" altLang="en-US" b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altLang="en-US" b="0">
                <a:cs typeface="Courier New" panose="02070309020205020404" pitchFamily="49" charset="0"/>
              </a:rPr>
              <a:t>columns</a:t>
            </a:r>
            <a:r>
              <a:rPr lang="en-GB" altLang="en-US" b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-33251"/>
            <a:ext cx="12192000" cy="864973"/>
          </a:xfrm>
          <a:prstGeom prst="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C3DD069B-D834-4984-B478-0E8404FC807E}"/>
              </a:ext>
            </a:extLst>
          </p:cNvPr>
          <p:cNvSpPr txBox="1">
            <a:spLocks/>
          </p:cNvSpPr>
          <p:nvPr/>
        </p:nvSpPr>
        <p:spPr>
          <a:xfrm>
            <a:off x="1007432" y="151091"/>
            <a:ext cx="10163139" cy="6280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>
                <a:solidFill>
                  <a:schemeClr val="bg1"/>
                </a:solidFill>
                <a:latin typeface="Merriweather"/>
              </a:rPr>
              <a:t>Data: Matrix </a:t>
            </a:r>
          </a:p>
        </p:txBody>
      </p:sp>
    </p:spTree>
    <p:extLst>
      <p:ext uri="{BB962C8B-B14F-4D97-AF65-F5344CB8AC3E}">
        <p14:creationId xmlns:p14="http://schemas.microsoft.com/office/powerpoint/2010/main" val="3827770733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007432" y="1858985"/>
            <a:ext cx="8712565" cy="3375025"/>
          </a:xfrm>
        </p:spPr>
        <p:txBody>
          <a:bodyPr>
            <a:normAutofit fontScale="92500" lnSpcReduction="10000"/>
          </a:bodyPr>
          <a:lstStyle/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en-GB" altLang="en-US" b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GB" altLang="en-US" b="0">
                <a:cs typeface="Courier New" panose="02070309020205020404" pitchFamily="49" charset="0"/>
              </a:rPr>
              <a:t>rows</a:t>
            </a:r>
            <a:r>
              <a:rPr lang="en-GB" altLang="en-US" b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altLang="en-US" b="0">
                <a:cs typeface="Courier New" panose="02070309020205020404" pitchFamily="49" charset="0"/>
              </a:rPr>
              <a:t>columns</a:t>
            </a:r>
            <a:r>
              <a:rPr lang="en-GB" altLang="en-US" b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en-GB" altLang="en-US" b="0" err="1">
                <a:latin typeface="Courier New" panose="02070309020205020404" pitchFamily="49" charset="0"/>
                <a:cs typeface="Courier New" panose="02070309020205020404" pitchFamily="49" charset="0"/>
              </a:rPr>
              <a:t>popSize</a:t>
            </a:r>
            <a:r>
              <a:rPr lang="en-GB" altLang="en-US" b="0">
                <a:latin typeface="Courier New" panose="02070309020205020404" pitchFamily="49" charset="0"/>
                <a:cs typeface="Courier New" panose="02070309020205020404" pitchFamily="49" charset="0"/>
              </a:rPr>
              <a:t> &lt;- c(71, 87, 90, 183, 54)</a:t>
            </a:r>
          </a:p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en-GB" altLang="en-US" b="0">
                <a:latin typeface="Courier New" panose="02070309020205020404" pitchFamily="49" charset="0"/>
                <a:cs typeface="Courier New" panose="02070309020205020404" pitchFamily="49" charset="0"/>
              </a:rPr>
              <a:t>nation &lt;- c("DRC", "Egypt", "Ethiopia", "Nigeria", "SA")</a:t>
            </a:r>
          </a:p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en-GB" altLang="en-US" b="0">
                <a:latin typeface="Merriweather"/>
                <a:cs typeface="Courier New" panose="02070309020205020404" pitchFamily="49" charset="0"/>
              </a:rPr>
              <a:t>How many rows and columns?</a:t>
            </a:r>
          </a:p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rgbClr val="F26522"/>
              </a:buClr>
            </a:pPr>
            <a:endParaRPr lang="en-GB" altLang="en-US" b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-33251"/>
            <a:ext cx="12192000" cy="864973"/>
          </a:xfrm>
          <a:prstGeom prst="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C3DD069B-D834-4984-B478-0E8404FC807E}"/>
              </a:ext>
            </a:extLst>
          </p:cNvPr>
          <p:cNvSpPr txBox="1">
            <a:spLocks/>
          </p:cNvSpPr>
          <p:nvPr/>
        </p:nvSpPr>
        <p:spPr>
          <a:xfrm>
            <a:off x="1007432" y="151091"/>
            <a:ext cx="10163139" cy="6280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>
                <a:solidFill>
                  <a:schemeClr val="bg1"/>
                </a:solidFill>
                <a:latin typeface="Merriweather"/>
              </a:rPr>
              <a:t>Data: Matrix </a:t>
            </a:r>
          </a:p>
        </p:txBody>
      </p:sp>
    </p:spTree>
    <p:extLst>
      <p:ext uri="{BB962C8B-B14F-4D97-AF65-F5344CB8AC3E}">
        <p14:creationId xmlns:p14="http://schemas.microsoft.com/office/powerpoint/2010/main" val="3905583014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082115" y="1692730"/>
            <a:ext cx="8712565" cy="3375025"/>
          </a:xfrm>
        </p:spPr>
        <p:txBody>
          <a:bodyPr>
            <a:normAutofit/>
          </a:bodyPr>
          <a:lstStyle/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en-GB" altLang="en-US" b="0"/>
              <a:t>Can combine multiple vectors into a matrix</a:t>
            </a:r>
          </a:p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en-GB" altLang="en-US" b="0">
                <a:latin typeface="Courier New" panose="02070309020205020404" pitchFamily="49" charset="0"/>
                <a:cs typeface="Courier New" panose="02070309020205020404" pitchFamily="49" charset="0"/>
              </a:rPr>
              <a:t>Africa &lt;- cbind(nation, </a:t>
            </a:r>
            <a:r>
              <a:rPr lang="en-GB" altLang="en-US" b="0" err="1">
                <a:latin typeface="Courier New" panose="02070309020205020404" pitchFamily="49" charset="0"/>
                <a:cs typeface="Courier New" panose="02070309020205020404" pitchFamily="49" charset="0"/>
              </a:rPr>
              <a:t>popSize</a:t>
            </a:r>
            <a:r>
              <a:rPr lang="en-GB" altLang="en-US" b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en-GB" altLang="en-US" b="0">
                <a:cs typeface="Courier New" panose="02070309020205020404" pitchFamily="49" charset="0"/>
              </a:rPr>
              <a:t>5 rows</a:t>
            </a:r>
          </a:p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en-GB" altLang="en-US" b="0">
                <a:cs typeface="Courier New" panose="02070309020205020404" pitchFamily="49" charset="0"/>
              </a:rPr>
              <a:t>2 columns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C14E2CA1-DC1A-43DC-BDAA-AA70AC2B62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2636064"/>
              </p:ext>
            </p:extLst>
          </p:nvPr>
        </p:nvGraphicFramePr>
        <p:xfrm>
          <a:off x="5247203" y="3446743"/>
          <a:ext cx="2664178" cy="26105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2089">
                  <a:extLst>
                    <a:ext uri="{9D8B030D-6E8A-4147-A177-3AD203B41FA5}">
                      <a16:colId xmlns:a16="http://schemas.microsoft.com/office/drawing/2014/main" val="2846437007"/>
                    </a:ext>
                  </a:extLst>
                </a:gridCol>
                <a:gridCol w="1332089">
                  <a:extLst>
                    <a:ext uri="{9D8B030D-6E8A-4147-A177-3AD203B41FA5}">
                      <a16:colId xmlns:a16="http://schemas.microsoft.com/office/drawing/2014/main" val="1733045128"/>
                    </a:ext>
                  </a:extLst>
                </a:gridCol>
              </a:tblGrid>
              <a:tr h="435093">
                <a:tc>
                  <a:txBody>
                    <a:bodyPr/>
                    <a:lstStyle/>
                    <a:p>
                      <a:r>
                        <a:rPr lang="en-GB" sz="1800"/>
                        <a:t>nation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err="1"/>
                        <a:t>popSize</a:t>
                      </a:r>
                      <a:endParaRPr lang="en-GB" sz="1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2007349"/>
                  </a:ext>
                </a:extLst>
              </a:tr>
              <a:tr h="435093">
                <a:tc>
                  <a:txBody>
                    <a:bodyPr/>
                    <a:lstStyle/>
                    <a:p>
                      <a:r>
                        <a:rPr lang="en-GB" sz="1800"/>
                        <a:t>DRC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/>
                        <a:t>71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8522442"/>
                  </a:ext>
                </a:extLst>
              </a:tr>
              <a:tr h="435093">
                <a:tc>
                  <a:txBody>
                    <a:bodyPr/>
                    <a:lstStyle/>
                    <a:p>
                      <a:r>
                        <a:rPr lang="en-GB" sz="1800"/>
                        <a:t>Egypt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/>
                        <a:t>87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3187258"/>
                  </a:ext>
                </a:extLst>
              </a:tr>
              <a:tr h="435093">
                <a:tc>
                  <a:txBody>
                    <a:bodyPr/>
                    <a:lstStyle/>
                    <a:p>
                      <a:r>
                        <a:rPr lang="en-GB" sz="1800"/>
                        <a:t>Ethiopia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/>
                        <a:t>90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1956887"/>
                  </a:ext>
                </a:extLst>
              </a:tr>
              <a:tr h="435093">
                <a:tc>
                  <a:txBody>
                    <a:bodyPr/>
                    <a:lstStyle/>
                    <a:p>
                      <a:r>
                        <a:rPr lang="en-GB" sz="1800"/>
                        <a:t>Nigeria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/>
                        <a:t>183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2879781"/>
                  </a:ext>
                </a:extLst>
              </a:tr>
              <a:tr h="435093">
                <a:tc>
                  <a:txBody>
                    <a:bodyPr/>
                    <a:lstStyle/>
                    <a:p>
                      <a:r>
                        <a:rPr lang="en-GB" sz="1800"/>
                        <a:t>SA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/>
                        <a:t>54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0507829"/>
                  </a:ext>
                </a:extLst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0" y="-33251"/>
            <a:ext cx="12192000" cy="864973"/>
          </a:xfrm>
          <a:prstGeom prst="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C3DD069B-D834-4984-B478-0E8404FC807E}"/>
              </a:ext>
            </a:extLst>
          </p:cNvPr>
          <p:cNvSpPr txBox="1">
            <a:spLocks/>
          </p:cNvSpPr>
          <p:nvPr/>
        </p:nvSpPr>
        <p:spPr>
          <a:xfrm>
            <a:off x="1007432" y="151091"/>
            <a:ext cx="10163139" cy="6280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>
                <a:solidFill>
                  <a:schemeClr val="bg1"/>
                </a:solidFill>
                <a:latin typeface="Merriweather"/>
              </a:rPr>
              <a:t>Data: Matrix </a:t>
            </a:r>
          </a:p>
        </p:txBody>
      </p:sp>
    </p:spTree>
    <p:extLst>
      <p:ext uri="{BB962C8B-B14F-4D97-AF65-F5344CB8AC3E}">
        <p14:creationId xmlns:p14="http://schemas.microsoft.com/office/powerpoint/2010/main" val="1927722191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007432" y="1559726"/>
            <a:ext cx="8712565" cy="3375025"/>
          </a:xfrm>
        </p:spPr>
        <p:txBody>
          <a:bodyPr>
            <a:normAutofit/>
          </a:bodyPr>
          <a:lstStyle/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60000"/>
                  <a:lumOff val="40000"/>
                </a:schemeClr>
              </a:buClr>
            </a:pPr>
            <a:r>
              <a:rPr lang="en-GB" altLang="en-US" b="0"/>
              <a:t>We can check the rows and columns</a:t>
            </a:r>
          </a:p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60000"/>
                  <a:lumOff val="40000"/>
                </a:schemeClr>
              </a:buClr>
            </a:pPr>
            <a:r>
              <a:rPr lang="en-GB" altLang="en-US" b="0">
                <a:latin typeface="Courier New" panose="02070309020205020404" pitchFamily="49" charset="0"/>
                <a:cs typeface="Courier New" panose="02070309020205020404" pitchFamily="49" charset="0"/>
              </a:rPr>
              <a:t>dim(Africa)</a:t>
            </a:r>
          </a:p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60000"/>
                  <a:lumOff val="40000"/>
                </a:schemeClr>
              </a:buClr>
            </a:pPr>
            <a:r>
              <a:rPr lang="en-GB" altLang="en-US" b="0">
                <a:latin typeface="Courier New" panose="02070309020205020404" pitchFamily="49" charset="0"/>
                <a:cs typeface="Courier New" panose="02070309020205020404" pitchFamily="49" charset="0"/>
              </a:rPr>
              <a:t>5 2</a:t>
            </a:r>
          </a:p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rgbClr val="F26522"/>
              </a:buClr>
            </a:pPr>
            <a:endParaRPr lang="en-GB" altLang="en-US" b="0"/>
          </a:p>
        </p:txBody>
      </p:sp>
      <p:sp>
        <p:nvSpPr>
          <p:cNvPr id="4" name="Rectangle 3"/>
          <p:cNvSpPr/>
          <p:nvPr/>
        </p:nvSpPr>
        <p:spPr>
          <a:xfrm>
            <a:off x="0" y="-33251"/>
            <a:ext cx="12192000" cy="864973"/>
          </a:xfrm>
          <a:prstGeom prst="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C3DD069B-D834-4984-B478-0E8404FC807E}"/>
              </a:ext>
            </a:extLst>
          </p:cNvPr>
          <p:cNvSpPr txBox="1">
            <a:spLocks/>
          </p:cNvSpPr>
          <p:nvPr/>
        </p:nvSpPr>
        <p:spPr>
          <a:xfrm>
            <a:off x="1007432" y="151091"/>
            <a:ext cx="10163139" cy="6280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>
                <a:solidFill>
                  <a:schemeClr val="bg1"/>
                </a:solidFill>
                <a:latin typeface="Merriweather"/>
              </a:rPr>
              <a:t>Dimensions </a:t>
            </a:r>
          </a:p>
        </p:txBody>
      </p:sp>
    </p:spTree>
    <p:extLst>
      <p:ext uri="{BB962C8B-B14F-4D97-AF65-F5344CB8AC3E}">
        <p14:creationId xmlns:p14="http://schemas.microsoft.com/office/powerpoint/2010/main" val="1462947836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007432" y="1318658"/>
            <a:ext cx="8712565" cy="3375025"/>
          </a:xfrm>
        </p:spPr>
        <p:txBody>
          <a:bodyPr>
            <a:normAutofit/>
          </a:bodyPr>
          <a:lstStyle/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en-GB" altLang="en-US" b="0">
                <a:latin typeface="Merriweather"/>
              </a:rPr>
              <a:t>Data Frame</a:t>
            </a:r>
          </a:p>
          <a:p>
            <a:pPr marL="698500" lvl="1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en-GB" altLang="en-US">
                <a:latin typeface="Merriweather"/>
              </a:rPr>
              <a:t>A matrix has to contain items of the same type (number / string etc.)</a:t>
            </a:r>
          </a:p>
          <a:p>
            <a:pPr marL="698500" lvl="1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en-GB" altLang="en-US">
                <a:latin typeface="Merriweather"/>
              </a:rPr>
              <a:t>A data frame can contain different types of elements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68862C6-C251-4504-9833-00A4C13540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2286553"/>
              </p:ext>
            </p:extLst>
          </p:nvPr>
        </p:nvGraphicFramePr>
        <p:xfrm>
          <a:off x="3275504" y="3963042"/>
          <a:ext cx="4025815" cy="26105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1938">
                  <a:extLst>
                    <a:ext uri="{9D8B030D-6E8A-4147-A177-3AD203B41FA5}">
                      <a16:colId xmlns:a16="http://schemas.microsoft.com/office/drawing/2014/main" val="2846437007"/>
                    </a:ext>
                  </a:extLst>
                </a:gridCol>
                <a:gridCol w="1456788">
                  <a:extLst>
                    <a:ext uri="{9D8B030D-6E8A-4147-A177-3AD203B41FA5}">
                      <a16:colId xmlns:a16="http://schemas.microsoft.com/office/drawing/2014/main" val="1733045128"/>
                    </a:ext>
                  </a:extLst>
                </a:gridCol>
                <a:gridCol w="1227089">
                  <a:extLst>
                    <a:ext uri="{9D8B030D-6E8A-4147-A177-3AD203B41FA5}">
                      <a16:colId xmlns:a16="http://schemas.microsoft.com/office/drawing/2014/main" val="2899573033"/>
                    </a:ext>
                  </a:extLst>
                </a:gridCol>
              </a:tblGrid>
              <a:tr h="435093">
                <a:tc>
                  <a:txBody>
                    <a:bodyPr/>
                    <a:lstStyle/>
                    <a:p>
                      <a:r>
                        <a:rPr lang="en-GB" sz="1800"/>
                        <a:t>Country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/>
                        <a:t>Population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/>
                        <a:t>Writers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2007349"/>
                  </a:ext>
                </a:extLst>
              </a:tr>
              <a:tr h="435093">
                <a:tc>
                  <a:txBody>
                    <a:bodyPr/>
                    <a:lstStyle/>
                    <a:p>
                      <a:r>
                        <a:rPr lang="en-GB" sz="1800"/>
                        <a:t>DRC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/>
                        <a:t>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/>
                        <a:t>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8522442"/>
                  </a:ext>
                </a:extLst>
              </a:tr>
              <a:tr h="435093">
                <a:tc>
                  <a:txBody>
                    <a:bodyPr/>
                    <a:lstStyle/>
                    <a:p>
                      <a:r>
                        <a:rPr lang="en-GB" sz="1800"/>
                        <a:t>Egypt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/>
                        <a:t>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/>
                        <a:t>34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3187258"/>
                  </a:ext>
                </a:extLst>
              </a:tr>
              <a:tr h="435093">
                <a:tc>
                  <a:txBody>
                    <a:bodyPr/>
                    <a:lstStyle/>
                    <a:p>
                      <a:r>
                        <a:rPr lang="en-GB" sz="1800"/>
                        <a:t>Ethiopia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/>
                        <a:t>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/>
                        <a:t>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1956887"/>
                  </a:ext>
                </a:extLst>
              </a:tr>
              <a:tr h="435093">
                <a:tc>
                  <a:txBody>
                    <a:bodyPr/>
                    <a:lstStyle/>
                    <a:p>
                      <a:r>
                        <a:rPr lang="en-GB" sz="1800"/>
                        <a:t>Nigeria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/>
                        <a:t>183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/>
                        <a:t>130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2879781"/>
                  </a:ext>
                </a:extLst>
              </a:tr>
              <a:tr h="435093">
                <a:tc>
                  <a:txBody>
                    <a:bodyPr/>
                    <a:lstStyle/>
                    <a:p>
                      <a:r>
                        <a:rPr lang="en-GB" sz="1800"/>
                        <a:t>SA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/>
                        <a:t>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/>
                        <a:t>145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0507829"/>
                  </a:ext>
                </a:extLst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0" y="-33251"/>
            <a:ext cx="12192000" cy="864973"/>
          </a:xfrm>
          <a:prstGeom prst="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C3DD069B-D834-4984-B478-0E8404FC807E}"/>
              </a:ext>
            </a:extLst>
          </p:cNvPr>
          <p:cNvSpPr txBox="1">
            <a:spLocks/>
          </p:cNvSpPr>
          <p:nvPr/>
        </p:nvSpPr>
        <p:spPr>
          <a:xfrm>
            <a:off x="1007432" y="151091"/>
            <a:ext cx="10163139" cy="6280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>
                <a:solidFill>
                  <a:schemeClr val="bg1"/>
                </a:solidFill>
                <a:latin typeface="Merriweather"/>
              </a:rPr>
              <a:t>Data types: Data frame &amp; List</a:t>
            </a:r>
          </a:p>
        </p:txBody>
      </p:sp>
    </p:spTree>
    <p:extLst>
      <p:ext uri="{BB962C8B-B14F-4D97-AF65-F5344CB8AC3E}">
        <p14:creationId xmlns:p14="http://schemas.microsoft.com/office/powerpoint/2010/main" val="2821523228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8B3650-0FB5-49D5-A6EC-67B4BC2718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41166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u="sng" err="1"/>
              <a:t>dataframes</a:t>
            </a:r>
            <a:r>
              <a:rPr lang="en-GB" sz="2400"/>
              <a:t> can combine different variables.</a:t>
            </a:r>
          </a:p>
          <a:p>
            <a:pPr>
              <a:buFont typeface="Wingdings" panose="05000000000000000000" pitchFamily="2" charset="2"/>
              <a:buChar char="§"/>
            </a:pPr>
            <a:endParaRPr lang="en-GB" sz="2400"/>
          </a:p>
          <a:p>
            <a:pPr>
              <a:buFont typeface="Wingdings" panose="05000000000000000000" pitchFamily="2" charset="2"/>
              <a:buChar char="§"/>
            </a:pPr>
            <a:endParaRPr lang="en-GB" sz="2400"/>
          </a:p>
          <a:p>
            <a:pPr>
              <a:buFont typeface="Wingdings" panose="05000000000000000000" pitchFamily="2" charset="2"/>
              <a:buChar char="§"/>
            </a:pPr>
            <a:endParaRPr lang="en-GB" sz="2400"/>
          </a:p>
          <a:p>
            <a:pPr marL="0" indent="0">
              <a:buNone/>
            </a:pPr>
            <a:endParaRPr lang="en-GB" sz="2400"/>
          </a:p>
          <a:p>
            <a:pPr>
              <a:buFont typeface="Wingdings" panose="05000000000000000000" pitchFamily="2" charset="2"/>
              <a:buChar char="§"/>
            </a:pPr>
            <a:endParaRPr lang="en-GB" sz="2400"/>
          </a:p>
          <a:p>
            <a:pPr>
              <a:buFont typeface="Wingdings" panose="05000000000000000000" pitchFamily="2" charset="2"/>
              <a:buChar char="§"/>
            </a:pPr>
            <a:endParaRPr lang="en-GB" sz="2400"/>
          </a:p>
          <a:p>
            <a:pPr>
              <a:buFont typeface="Wingdings" panose="05000000000000000000" pitchFamily="2" charset="2"/>
              <a:buChar char="§"/>
            </a:pPr>
            <a:endParaRPr lang="en-GB" sz="2400"/>
          </a:p>
          <a:p>
            <a:pPr marL="0" indent="0">
              <a:buNone/>
            </a:pPr>
            <a:endParaRPr lang="en-GB" sz="2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529998-0B93-46DF-9C2E-F9141AD0461E}"/>
              </a:ext>
            </a:extLst>
          </p:cNvPr>
          <p:cNvSpPr txBox="1"/>
          <p:nvPr/>
        </p:nvSpPr>
        <p:spPr>
          <a:xfrm>
            <a:off x="339366" y="1695161"/>
            <a:ext cx="11359298" cy="954107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#Dataframes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df</a:t>
            </a: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&lt;- </a:t>
            </a:r>
            <a:r>
              <a:rPr kumimoji="0" lang="en-GB" sz="1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data.frame</a:t>
            </a: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(Country = c("DRC", "Egypt", "Ethiopia", "Nigeria", "SA"),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            Population = c(71, 87, 90, 183, 54),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            Writers = c(22, 34, 16, 130, 145))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581C150-912E-4B3E-B64C-0943DA601C91}"/>
              </a:ext>
            </a:extLst>
          </p:cNvPr>
          <p:cNvSpPr txBox="1"/>
          <p:nvPr/>
        </p:nvSpPr>
        <p:spPr>
          <a:xfrm>
            <a:off x="1296605" y="2685690"/>
            <a:ext cx="19112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Console view: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928D59C-6B39-49E6-A437-6FEA49B24F1C}"/>
              </a:ext>
            </a:extLst>
          </p:cNvPr>
          <p:cNvSpPr txBox="1"/>
          <p:nvPr/>
        </p:nvSpPr>
        <p:spPr>
          <a:xfrm>
            <a:off x="6992515" y="2649268"/>
            <a:ext cx="32450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Scipt</a:t>
            </a:r>
            <a:r>
              <a:rPr kumimoji="0" lang="en-GB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/Environment view: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921E508-6D2F-44FF-9F70-CDF54A279D17}"/>
              </a:ext>
            </a:extLst>
          </p:cNvPr>
          <p:cNvSpPr/>
          <p:nvPr/>
        </p:nvSpPr>
        <p:spPr>
          <a:xfrm>
            <a:off x="0" y="-33251"/>
            <a:ext cx="12192000" cy="864973"/>
          </a:xfrm>
          <a:prstGeom prst="rect">
            <a:avLst/>
          </a:prstGeom>
          <a:solidFill>
            <a:srgbClr val="4472C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Title 3">
            <a:extLst>
              <a:ext uri="{FF2B5EF4-FFF2-40B4-BE49-F238E27FC236}">
                <a16:creationId xmlns:a16="http://schemas.microsoft.com/office/drawing/2014/main" id="{E9B92D65-A45C-4E59-B946-71D746FD6E27}"/>
              </a:ext>
            </a:extLst>
          </p:cNvPr>
          <p:cNvSpPr txBox="1">
            <a:spLocks/>
          </p:cNvSpPr>
          <p:nvPr/>
        </p:nvSpPr>
        <p:spPr>
          <a:xfrm>
            <a:off x="1007432" y="151091"/>
            <a:ext cx="10163139" cy="6280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>
                <a:solidFill>
                  <a:prstClr val="white"/>
                </a:solidFill>
                <a:latin typeface="Merriweather"/>
              </a:rPr>
              <a:t>Data types: Data frame</a:t>
            </a:r>
          </a:p>
        </p:txBody>
      </p:sp>
      <p:pic>
        <p:nvPicPr>
          <p:cNvPr id="9" name="Picture 8" descr="Table&#10;&#10;Description automatically generated with medium confidence">
            <a:extLst>
              <a:ext uri="{FF2B5EF4-FFF2-40B4-BE49-F238E27FC236}">
                <a16:creationId xmlns:a16="http://schemas.microsoft.com/office/drawing/2014/main" id="{C0AD16B3-34C8-4B8B-B1F4-3EE39E043C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774" y="3429000"/>
            <a:ext cx="4347241" cy="1443792"/>
          </a:xfrm>
          <a:prstGeom prst="rect">
            <a:avLst/>
          </a:prstGeom>
        </p:spPr>
      </p:pic>
      <p:pic>
        <p:nvPicPr>
          <p:cNvPr id="17" name="Picture 16" descr="Table&#10;&#10;Description automatically generated">
            <a:extLst>
              <a:ext uri="{FF2B5EF4-FFF2-40B4-BE49-F238E27FC236}">
                <a16:creationId xmlns:a16="http://schemas.microsoft.com/office/drawing/2014/main" id="{3BD1C416-036B-42C4-B6E0-3AC95D7148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6253" y="3164368"/>
            <a:ext cx="3701318" cy="217794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A7F287E-8364-4D7A-AB0C-BDF9A4E00A18}"/>
              </a:ext>
            </a:extLst>
          </p:cNvPr>
          <p:cNvSpPr txBox="1"/>
          <p:nvPr/>
        </p:nvSpPr>
        <p:spPr>
          <a:xfrm>
            <a:off x="236774" y="5524894"/>
            <a:ext cx="11359298" cy="954107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#Dataframes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400" err="1">
                <a:solidFill>
                  <a:prstClr val="black"/>
                </a:solidFill>
                <a:latin typeface="Calibri" panose="020F0502020204030204"/>
              </a:rPr>
              <a:t>df$Country</a:t>
            </a:r>
            <a:endParaRPr lang="en-GB" sz="1400">
              <a:solidFill>
                <a:prstClr val="black"/>
              </a:solidFill>
              <a:latin typeface="Calibri" panose="020F0502020204030204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[1] "DRC"      "Egypt"    "Ethiopia" "Nigeria"  "SA"</a:t>
            </a:r>
          </a:p>
        </p:txBody>
      </p:sp>
    </p:spTree>
    <p:extLst>
      <p:ext uri="{BB962C8B-B14F-4D97-AF65-F5344CB8AC3E}">
        <p14:creationId xmlns:p14="http://schemas.microsoft.com/office/powerpoint/2010/main" val="37706267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073802" y="1509850"/>
            <a:ext cx="8712565" cy="4179751"/>
          </a:xfrm>
        </p:spPr>
        <p:txBody>
          <a:bodyPr>
            <a:normAutofit/>
          </a:bodyPr>
          <a:lstStyle/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en-GB" altLang="en-US" b="0"/>
              <a:t>Lists can contain elements of different types</a:t>
            </a:r>
          </a:p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en-GB" altLang="en-US" b="0"/>
              <a:t>Numeric / Characters</a:t>
            </a:r>
          </a:p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en-GB" altLang="en-US" b="0"/>
              <a:t>Vectors / Matrix / Data Frame</a:t>
            </a:r>
          </a:p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en-GB" altLang="en-US" b="0"/>
              <a:t>Even Lists!</a:t>
            </a:r>
          </a:p>
          <a:p>
            <a:pPr marL="698500" lvl="1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en-GB" altLang="en-US">
                <a:latin typeface="Courier New" panose="02070309020205020404" pitchFamily="49" charset="0"/>
                <a:cs typeface="Courier New" panose="02070309020205020404" pitchFamily="49" charset="0"/>
              </a:rPr>
              <a:t>out &lt;- list(1,2,"three")</a:t>
            </a:r>
            <a:endParaRPr lang="en-GB" altLang="en-US" b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-33251"/>
            <a:ext cx="12192000" cy="864973"/>
          </a:xfrm>
          <a:prstGeom prst="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C3DD069B-D834-4984-B478-0E8404FC807E}"/>
              </a:ext>
            </a:extLst>
          </p:cNvPr>
          <p:cNvSpPr txBox="1">
            <a:spLocks/>
          </p:cNvSpPr>
          <p:nvPr/>
        </p:nvSpPr>
        <p:spPr>
          <a:xfrm>
            <a:off x="1007432" y="151091"/>
            <a:ext cx="10163139" cy="6280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rriweather"/>
                <a:ea typeface="+mj-ea"/>
                <a:cs typeface="+mj-cs"/>
              </a:rPr>
              <a:t>Lists</a:t>
            </a:r>
          </a:p>
        </p:txBody>
      </p:sp>
    </p:spTree>
    <p:extLst>
      <p:ext uri="{BB962C8B-B14F-4D97-AF65-F5344CB8AC3E}">
        <p14:creationId xmlns:p14="http://schemas.microsoft.com/office/powerpoint/2010/main" val="4176180566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8F7AB0E-AB94-488D-940C-D338C1BD18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669" y="1397124"/>
            <a:ext cx="9446002" cy="5460875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GB" b="0"/>
              <a:t> </a:t>
            </a:r>
            <a:r>
              <a:rPr lang="en-GB" b="0">
                <a:latin typeface="Merriweather"/>
              </a:rPr>
              <a:t>R is a </a:t>
            </a:r>
            <a:r>
              <a:rPr lang="en-GB">
                <a:latin typeface="Merriweather"/>
              </a:rPr>
              <a:t>programming language originally developed for statistical analysis</a:t>
            </a:r>
            <a:endParaRPr lang="en-GB" b="0">
              <a:latin typeface="Merriweather"/>
            </a:endParaRPr>
          </a:p>
          <a:p>
            <a:pPr>
              <a:lnSpc>
                <a:spcPct val="150000"/>
              </a:lnSpc>
            </a:pPr>
            <a:r>
              <a:rPr lang="en-GB" b="0">
                <a:latin typeface="Merriweather"/>
              </a:rPr>
              <a:t> R </a:t>
            </a:r>
            <a:r>
              <a:rPr lang="en-GB">
                <a:latin typeface="Merriweather"/>
              </a:rPr>
              <a:t>can be extended to do a lot of things</a:t>
            </a:r>
            <a:r>
              <a:rPr lang="en-GB" b="0">
                <a:latin typeface="Merriweather"/>
              </a:rPr>
              <a:t>:</a:t>
            </a:r>
          </a:p>
          <a:p>
            <a:pPr lvl="1">
              <a:lnSpc>
                <a:spcPct val="150000"/>
              </a:lnSpc>
            </a:pPr>
            <a:r>
              <a:rPr lang="en-GB">
                <a:latin typeface="Merriweather"/>
              </a:rPr>
              <a:t> Statistical analysis </a:t>
            </a:r>
          </a:p>
          <a:p>
            <a:pPr lvl="1">
              <a:lnSpc>
                <a:spcPct val="150000"/>
              </a:lnSpc>
            </a:pPr>
            <a:r>
              <a:rPr lang="en-GB">
                <a:latin typeface="Merriweather"/>
              </a:rPr>
              <a:t>Machine learning, Deep learning</a:t>
            </a:r>
          </a:p>
          <a:p>
            <a:pPr lvl="1">
              <a:lnSpc>
                <a:spcPct val="150000"/>
              </a:lnSpc>
            </a:pPr>
            <a:r>
              <a:rPr lang="en-GB">
                <a:latin typeface="Merriweather"/>
              </a:rPr>
              <a:t>Visualizations</a:t>
            </a:r>
          </a:p>
          <a:p>
            <a:pPr lvl="1">
              <a:lnSpc>
                <a:spcPct val="150000"/>
              </a:lnSpc>
            </a:pPr>
            <a:r>
              <a:rPr lang="en-GB" b="0">
                <a:latin typeface="Merriweather"/>
              </a:rPr>
              <a:t> Reporting and documents (Markdown / LaTeX)</a:t>
            </a:r>
          </a:p>
          <a:p>
            <a:pPr lvl="1">
              <a:lnSpc>
                <a:spcPct val="150000"/>
              </a:lnSpc>
            </a:pPr>
            <a:r>
              <a:rPr lang="en-GB" b="0">
                <a:latin typeface="Merriweather"/>
              </a:rPr>
              <a:t> Mapping (GIS)</a:t>
            </a:r>
          </a:p>
          <a:p>
            <a:pPr lvl="1">
              <a:lnSpc>
                <a:spcPct val="150000"/>
              </a:lnSpc>
            </a:pPr>
            <a:r>
              <a:rPr lang="en-GB">
                <a:latin typeface="Merriweather"/>
              </a:rPr>
              <a:t> many other things…..</a:t>
            </a:r>
            <a:endParaRPr lang="en-GB" b="0">
              <a:latin typeface="Merriweather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96473F5-7FC4-44A3-A494-20B3A7EF84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7161" t="11645" r="19012" b="80150"/>
          <a:stretch/>
        </p:blipFill>
        <p:spPr>
          <a:xfrm>
            <a:off x="8886131" y="862250"/>
            <a:ext cx="2404535" cy="165687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0"/>
            <a:ext cx="12192000" cy="864973"/>
          </a:xfrm>
          <a:prstGeom prst="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3DD069B-D834-4984-B478-0E8404FC80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432" y="151091"/>
            <a:ext cx="10163139" cy="628029"/>
          </a:xfrm>
        </p:spPr>
        <p:txBody>
          <a:bodyPr>
            <a:normAutofit fontScale="90000"/>
          </a:bodyPr>
          <a:lstStyle/>
          <a:p>
            <a:r>
              <a:rPr lang="en-GB" b="1">
                <a:solidFill>
                  <a:schemeClr val="bg1"/>
                </a:solidFill>
                <a:latin typeface="Merriweather"/>
              </a:rPr>
              <a:t>What is R?</a:t>
            </a:r>
          </a:p>
        </p:txBody>
      </p:sp>
    </p:spTree>
    <p:extLst>
      <p:ext uri="{BB962C8B-B14F-4D97-AF65-F5344CB8AC3E}">
        <p14:creationId xmlns:p14="http://schemas.microsoft.com/office/powerpoint/2010/main" val="17856665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007432" y="1684417"/>
            <a:ext cx="8712565" cy="4179751"/>
          </a:xfrm>
        </p:spPr>
        <p:txBody>
          <a:bodyPr>
            <a:normAutofit fontScale="92500" lnSpcReduction="20000"/>
          </a:bodyPr>
          <a:lstStyle/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en-GB" altLang="en-US">
                <a:latin typeface="Courier New" panose="02070309020205020404" pitchFamily="49" charset="0"/>
                <a:cs typeface="Courier New" panose="02070309020205020404" pitchFamily="49" charset="0"/>
              </a:rPr>
              <a:t>out &lt;- list(1,2,"three")</a:t>
            </a:r>
          </a:p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en-GB" altLang="en-US" b="0">
                <a:latin typeface="Courier New" panose="02070309020205020404" pitchFamily="49" charset="0"/>
                <a:cs typeface="Courier New" panose="02070309020205020404" pitchFamily="49" charset="0"/>
              </a:rPr>
              <a:t>str(out)</a:t>
            </a:r>
          </a:p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en-GB" altLang="en-US" b="0">
                <a:latin typeface="Courier New" panose="02070309020205020404" pitchFamily="49" charset="0"/>
                <a:cs typeface="Courier New" panose="02070309020205020404" pitchFamily="49" charset="0"/>
              </a:rPr>
              <a:t>List of 3</a:t>
            </a:r>
          </a:p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en-GB" altLang="en-US" b="0">
                <a:latin typeface="Courier New" panose="02070309020205020404" pitchFamily="49" charset="0"/>
                <a:cs typeface="Courier New" panose="02070309020205020404" pitchFamily="49" charset="0"/>
              </a:rPr>
              <a:t> $ : </a:t>
            </a:r>
            <a:r>
              <a:rPr lang="en-GB" altLang="en-US" b="0" err="1">
                <a:latin typeface="Courier New" panose="02070309020205020404" pitchFamily="49" charset="0"/>
                <a:cs typeface="Courier New" panose="02070309020205020404" pitchFamily="49" charset="0"/>
              </a:rPr>
              <a:t>num</a:t>
            </a:r>
            <a:r>
              <a:rPr lang="en-GB" altLang="en-US" b="0">
                <a:latin typeface="Courier New" panose="02070309020205020404" pitchFamily="49" charset="0"/>
                <a:cs typeface="Courier New" panose="02070309020205020404" pitchFamily="49" charset="0"/>
              </a:rPr>
              <a:t> 1</a:t>
            </a:r>
          </a:p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en-GB" altLang="en-US" b="0">
                <a:latin typeface="Courier New" panose="02070309020205020404" pitchFamily="49" charset="0"/>
                <a:cs typeface="Courier New" panose="02070309020205020404" pitchFamily="49" charset="0"/>
              </a:rPr>
              <a:t> $ : </a:t>
            </a:r>
            <a:r>
              <a:rPr lang="en-GB" altLang="en-US" b="0" err="1">
                <a:latin typeface="Courier New" panose="02070309020205020404" pitchFamily="49" charset="0"/>
                <a:cs typeface="Courier New" panose="02070309020205020404" pitchFamily="49" charset="0"/>
              </a:rPr>
              <a:t>num</a:t>
            </a:r>
            <a:r>
              <a:rPr lang="en-GB" altLang="en-US" b="0">
                <a:latin typeface="Courier New" panose="02070309020205020404" pitchFamily="49" charset="0"/>
                <a:cs typeface="Courier New" panose="02070309020205020404" pitchFamily="49" charset="0"/>
              </a:rPr>
              <a:t> 2</a:t>
            </a:r>
          </a:p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en-GB" altLang="en-US" b="0">
                <a:latin typeface="Courier New" panose="02070309020205020404" pitchFamily="49" charset="0"/>
                <a:cs typeface="Courier New" panose="02070309020205020404" pitchFamily="49" charset="0"/>
              </a:rPr>
              <a:t> $ : </a:t>
            </a:r>
            <a:r>
              <a:rPr lang="en-GB" altLang="en-US" b="0" err="1">
                <a:latin typeface="Courier New" panose="02070309020205020404" pitchFamily="49" charset="0"/>
                <a:cs typeface="Courier New" panose="02070309020205020404" pitchFamily="49" charset="0"/>
              </a:rPr>
              <a:t>chr</a:t>
            </a:r>
            <a:r>
              <a:rPr lang="en-GB" altLang="en-US" b="0">
                <a:latin typeface="Courier New" panose="02070309020205020404" pitchFamily="49" charset="0"/>
                <a:cs typeface="Courier New" panose="02070309020205020404" pitchFamily="49" charset="0"/>
              </a:rPr>
              <a:t> "three"</a:t>
            </a:r>
          </a:p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rgbClr val="F26522"/>
              </a:buClr>
            </a:pPr>
            <a:endParaRPr lang="en-GB" altLang="en-US" b="0"/>
          </a:p>
        </p:txBody>
      </p:sp>
      <p:sp>
        <p:nvSpPr>
          <p:cNvPr id="4" name="Rectangle 3"/>
          <p:cNvSpPr/>
          <p:nvPr/>
        </p:nvSpPr>
        <p:spPr>
          <a:xfrm>
            <a:off x="0" y="-33251"/>
            <a:ext cx="12192000" cy="864973"/>
          </a:xfrm>
          <a:prstGeom prst="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C3DD069B-D834-4984-B478-0E8404FC807E}"/>
              </a:ext>
            </a:extLst>
          </p:cNvPr>
          <p:cNvSpPr txBox="1">
            <a:spLocks/>
          </p:cNvSpPr>
          <p:nvPr/>
        </p:nvSpPr>
        <p:spPr>
          <a:xfrm>
            <a:off x="1007432" y="151091"/>
            <a:ext cx="10163139" cy="6280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rriweather"/>
                <a:ea typeface="+mj-ea"/>
                <a:cs typeface="+mj-cs"/>
              </a:rPr>
              <a:t>Lists</a:t>
            </a:r>
          </a:p>
        </p:txBody>
      </p:sp>
    </p:spTree>
    <p:extLst>
      <p:ext uri="{BB962C8B-B14F-4D97-AF65-F5344CB8AC3E}">
        <p14:creationId xmlns:p14="http://schemas.microsoft.com/office/powerpoint/2010/main" val="679016954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098740" y="1601290"/>
            <a:ext cx="8712565" cy="3375025"/>
          </a:xfrm>
        </p:spPr>
        <p:txBody>
          <a:bodyPr>
            <a:normAutofit/>
          </a:bodyPr>
          <a:lstStyle/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en-GB" altLang="en-US" b="0"/>
              <a:t>We can also name each element</a:t>
            </a:r>
          </a:p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en-GB" altLang="en-US" b="0">
                <a:latin typeface="Courier New" panose="02070309020205020404" pitchFamily="49" charset="0"/>
                <a:cs typeface="Courier New" panose="02070309020205020404" pitchFamily="49" charset="0"/>
              </a:rPr>
              <a:t>y &lt;- list(person="Mike", gender="M", company="</a:t>
            </a:r>
            <a:r>
              <a:rPr lang="en-GB" altLang="en-US" b="0" err="1">
                <a:latin typeface="Courier New" panose="02070309020205020404" pitchFamily="49" charset="0"/>
                <a:cs typeface="Courier New" panose="02070309020205020404" pitchFamily="49" charset="0"/>
              </a:rPr>
              <a:t>ProgramCreek</a:t>
            </a:r>
            <a:r>
              <a:rPr lang="en-GB" altLang="en-US" b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-33251"/>
            <a:ext cx="12192000" cy="864973"/>
          </a:xfrm>
          <a:prstGeom prst="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C3DD069B-D834-4984-B478-0E8404FC807E}"/>
              </a:ext>
            </a:extLst>
          </p:cNvPr>
          <p:cNvSpPr txBox="1">
            <a:spLocks/>
          </p:cNvSpPr>
          <p:nvPr/>
        </p:nvSpPr>
        <p:spPr>
          <a:xfrm>
            <a:off x="1007432" y="151091"/>
            <a:ext cx="10163139" cy="6280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rriweather"/>
                <a:ea typeface="+mj-ea"/>
                <a:cs typeface="+mj-cs"/>
              </a:rPr>
              <a:t>Lists</a:t>
            </a:r>
          </a:p>
        </p:txBody>
      </p:sp>
    </p:spTree>
    <p:extLst>
      <p:ext uri="{BB962C8B-B14F-4D97-AF65-F5344CB8AC3E}">
        <p14:creationId xmlns:p14="http://schemas.microsoft.com/office/powerpoint/2010/main" val="27336471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8B3650-0FB5-49D5-A6EC-67B4BC2718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41166"/>
            <a:ext cx="10515600" cy="4351338"/>
          </a:xfrm>
        </p:spPr>
        <p:txBody>
          <a:bodyPr>
            <a:normAutofit/>
          </a:bodyPr>
          <a:lstStyle/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+mj-lt"/>
              <a:buAutoNum type="alphaLcPeriod"/>
            </a:pPr>
            <a:r>
              <a:rPr lang="en-GB" sz="24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Create a list that contain the table below. Then extract from this list the vector z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3B4A87-C8C3-4CAB-8B55-324953FB03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8345" y="161635"/>
            <a:ext cx="1795500" cy="40698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E5EE4ED-5C1A-4180-8329-B81CF495AF83}"/>
              </a:ext>
            </a:extLst>
          </p:cNvPr>
          <p:cNvSpPr/>
          <p:nvPr/>
        </p:nvSpPr>
        <p:spPr>
          <a:xfrm>
            <a:off x="126463" y="884575"/>
            <a:ext cx="1449421" cy="37142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Exercise 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76581F-254D-4051-B623-6C9A49B99843}"/>
              </a:ext>
            </a:extLst>
          </p:cNvPr>
          <p:cNvSpPr txBox="1"/>
          <p:nvPr/>
        </p:nvSpPr>
        <p:spPr>
          <a:xfrm>
            <a:off x="618836" y="5522784"/>
            <a:ext cx="11079828" cy="1128386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marL="45720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listing &lt;- </a:t>
            </a:r>
            <a:r>
              <a:rPr kumimoji="0" lang="fr-FR" sz="18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list</a:t>
            </a:r>
            <a:r>
              <a: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(id = c(1, 2, 3, 4, 5, 6, 7, 8, 9, 10), k = c("P", "O", "P", "U", "L", "A", "T", "I", "O", "N"), </a:t>
            </a: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  z = c("P", "R", "O", "J", "E", "C", "T", "I", "O", "N"))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Times New Roman" panose="02020603050405020304" pitchFamily="18" charset="0"/>
              </a:rPr>
              <a:t>listing$z</a:t>
            </a:r>
            <a:endParaRPr kumimoji="0" lang="en-GB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2" name="Table 5">
            <a:extLst>
              <a:ext uri="{FF2B5EF4-FFF2-40B4-BE49-F238E27FC236}">
                <a16:creationId xmlns:a16="http://schemas.microsoft.com/office/drawing/2014/main" id="{2475CF10-05E6-498B-B302-286722EBF46F}"/>
              </a:ext>
            </a:extLst>
          </p:cNvPr>
          <p:cNvGraphicFramePr>
            <a:graphicFrameLocks noGrp="1"/>
          </p:cNvGraphicFramePr>
          <p:nvPr/>
        </p:nvGraphicFramePr>
        <p:xfrm>
          <a:off x="1414021" y="1722263"/>
          <a:ext cx="1725105" cy="369057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8887">
                  <a:extLst>
                    <a:ext uri="{9D8B030D-6E8A-4147-A177-3AD203B41FA5}">
                      <a16:colId xmlns:a16="http://schemas.microsoft.com/office/drawing/2014/main" val="1415463011"/>
                    </a:ext>
                  </a:extLst>
                </a:gridCol>
                <a:gridCol w="593923">
                  <a:extLst>
                    <a:ext uri="{9D8B030D-6E8A-4147-A177-3AD203B41FA5}">
                      <a16:colId xmlns:a16="http://schemas.microsoft.com/office/drawing/2014/main" val="2600769935"/>
                    </a:ext>
                  </a:extLst>
                </a:gridCol>
                <a:gridCol w="662295">
                  <a:extLst>
                    <a:ext uri="{9D8B030D-6E8A-4147-A177-3AD203B41FA5}">
                      <a16:colId xmlns:a16="http://schemas.microsoft.com/office/drawing/2014/main" val="4152966848"/>
                    </a:ext>
                  </a:extLst>
                </a:gridCol>
              </a:tblGrid>
              <a:tr h="335507">
                <a:tc>
                  <a:txBody>
                    <a:bodyPr/>
                    <a:lstStyle/>
                    <a:p>
                      <a:r>
                        <a:rPr lang="en-GB" sz="1600" b="1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b="1"/>
                        <a:t>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b="1"/>
                        <a:t>z 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7798630"/>
                  </a:ext>
                </a:extLst>
              </a:tr>
              <a:tr h="335507">
                <a:tc>
                  <a:txBody>
                    <a:bodyPr/>
                    <a:lstStyle/>
                    <a:p>
                      <a:r>
                        <a:rPr lang="en-GB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/>
                        <a:t>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2883985"/>
                  </a:ext>
                </a:extLst>
              </a:tr>
              <a:tr h="335507">
                <a:tc>
                  <a:txBody>
                    <a:bodyPr/>
                    <a:lstStyle/>
                    <a:p>
                      <a:r>
                        <a:rPr lang="en-GB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/>
                        <a:t>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/>
                        <a:t>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990469"/>
                  </a:ext>
                </a:extLst>
              </a:tr>
              <a:tr h="335507">
                <a:tc>
                  <a:txBody>
                    <a:bodyPr/>
                    <a:lstStyle/>
                    <a:p>
                      <a:r>
                        <a:rPr lang="en-GB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/>
                        <a:t>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1437049"/>
                  </a:ext>
                </a:extLst>
              </a:tr>
              <a:tr h="335507">
                <a:tc>
                  <a:txBody>
                    <a:bodyPr/>
                    <a:lstStyle/>
                    <a:p>
                      <a:r>
                        <a:rPr lang="en-GB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/>
                        <a:t>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/>
                        <a:t>J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4855579"/>
                  </a:ext>
                </a:extLst>
              </a:tr>
              <a:tr h="335507">
                <a:tc>
                  <a:txBody>
                    <a:bodyPr/>
                    <a:lstStyle/>
                    <a:p>
                      <a:r>
                        <a:rPr lang="en-GB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/>
                        <a:t>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/>
                        <a:t>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9982240"/>
                  </a:ext>
                </a:extLst>
              </a:tr>
              <a:tr h="335507">
                <a:tc>
                  <a:txBody>
                    <a:bodyPr/>
                    <a:lstStyle/>
                    <a:p>
                      <a:r>
                        <a:rPr lang="en-GB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39211"/>
                  </a:ext>
                </a:extLst>
              </a:tr>
              <a:tr h="335507">
                <a:tc>
                  <a:txBody>
                    <a:bodyPr/>
                    <a:lstStyle/>
                    <a:p>
                      <a:r>
                        <a:rPr lang="en-GB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/>
                        <a:t>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2303911"/>
                  </a:ext>
                </a:extLst>
              </a:tr>
              <a:tr h="335507">
                <a:tc>
                  <a:txBody>
                    <a:bodyPr/>
                    <a:lstStyle/>
                    <a:p>
                      <a:r>
                        <a:rPr lang="en-GB" sz="16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/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/>
                        <a:t>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9242316"/>
                  </a:ext>
                </a:extLst>
              </a:tr>
              <a:tr h="335507">
                <a:tc>
                  <a:txBody>
                    <a:bodyPr/>
                    <a:lstStyle/>
                    <a:p>
                      <a:r>
                        <a:rPr lang="en-GB" sz="16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/>
                        <a:t>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/>
                        <a:t>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6046279"/>
                  </a:ext>
                </a:extLst>
              </a:tr>
              <a:tr h="335507">
                <a:tc>
                  <a:txBody>
                    <a:bodyPr/>
                    <a:lstStyle/>
                    <a:p>
                      <a:r>
                        <a:rPr lang="en-GB" sz="16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/>
                        <a:t>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26114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494261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8B3650-0FB5-49D5-A6EC-67B4BC2718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3336" y="963462"/>
            <a:ext cx="10515600" cy="435133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GB" sz="2400"/>
              <a:t>The dollar sign $ can be used to subset or add new variables to a </a:t>
            </a:r>
            <a:r>
              <a:rPr lang="en-GB" sz="2400" err="1"/>
              <a:t>dataframe</a:t>
            </a:r>
            <a:endParaRPr lang="en-GB" sz="2400"/>
          </a:p>
          <a:p>
            <a:pPr marL="0" indent="0">
              <a:buNone/>
            </a:pPr>
            <a:endParaRPr lang="en-GB" sz="2400"/>
          </a:p>
          <a:p>
            <a:pPr marL="0" indent="0">
              <a:buNone/>
            </a:pPr>
            <a:endParaRPr lang="en-GB" sz="2400"/>
          </a:p>
          <a:p>
            <a:pPr>
              <a:buFont typeface="Wingdings" panose="05000000000000000000" pitchFamily="2" charset="2"/>
              <a:buChar char="§"/>
            </a:pPr>
            <a:r>
              <a:rPr lang="en-GB" sz="2000"/>
              <a:t>You can also subset the data using these operators: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2000"/>
              <a:t>&gt; greater than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2000"/>
              <a:t>&lt; less than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2000"/>
              <a:t>&gt;= greater than or equal to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2000"/>
              <a:t>&lt;= less than or equal to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2000"/>
              <a:t>== equal to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2000"/>
              <a:t>They return a logical vector (True/FALSE)</a:t>
            </a:r>
          </a:p>
          <a:p>
            <a:pPr>
              <a:buFont typeface="Wingdings" panose="05000000000000000000" pitchFamily="2" charset="2"/>
              <a:buChar char="§"/>
            </a:pPr>
            <a:endParaRPr lang="en-GB" sz="2000"/>
          </a:p>
          <a:p>
            <a:pPr>
              <a:buFont typeface="Wingdings" panose="05000000000000000000" pitchFamily="2" charset="2"/>
              <a:buChar char="§"/>
            </a:pPr>
            <a:endParaRPr lang="en-GB" sz="2000"/>
          </a:p>
          <a:p>
            <a:pPr>
              <a:buFont typeface="Wingdings" panose="05000000000000000000" pitchFamily="2" charset="2"/>
              <a:buChar char="§"/>
            </a:pPr>
            <a:endParaRPr lang="en-GB" sz="2400"/>
          </a:p>
          <a:p>
            <a:pPr>
              <a:buFont typeface="Wingdings" panose="05000000000000000000" pitchFamily="2" charset="2"/>
              <a:buChar char="§"/>
            </a:pPr>
            <a:endParaRPr lang="en-GB" sz="2400"/>
          </a:p>
          <a:p>
            <a:pPr>
              <a:buFont typeface="Wingdings" panose="05000000000000000000" pitchFamily="2" charset="2"/>
              <a:buChar char="§"/>
            </a:pPr>
            <a:endParaRPr lang="en-GB" sz="2400"/>
          </a:p>
          <a:p>
            <a:pPr marL="0" indent="0">
              <a:buNone/>
            </a:pPr>
            <a:endParaRPr lang="en-GB" sz="2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529998-0B93-46DF-9C2E-F9141AD0461E}"/>
              </a:ext>
            </a:extLst>
          </p:cNvPr>
          <p:cNvSpPr txBox="1"/>
          <p:nvPr/>
        </p:nvSpPr>
        <p:spPr>
          <a:xfrm>
            <a:off x="409352" y="1466268"/>
            <a:ext cx="11359298" cy="738664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df$Area &lt;- df$Population+10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df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93ABD6-D28B-403A-B61A-34E4750DDFA2}"/>
              </a:ext>
            </a:extLst>
          </p:cNvPr>
          <p:cNvSpPr txBox="1"/>
          <p:nvPr/>
        </p:nvSpPr>
        <p:spPr>
          <a:xfrm>
            <a:off x="283948" y="5294386"/>
            <a:ext cx="11359298" cy="52322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df$Pop_density</a:t>
            </a: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&gt;10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FALSE FALSE FALSE FALSE FALSE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5256305-7385-45A7-B334-30B66D4FB7A2}"/>
              </a:ext>
            </a:extLst>
          </p:cNvPr>
          <p:cNvSpPr/>
          <p:nvPr/>
        </p:nvSpPr>
        <p:spPr>
          <a:xfrm>
            <a:off x="0" y="-33251"/>
            <a:ext cx="12192000" cy="864973"/>
          </a:xfrm>
          <a:prstGeom prst="rect">
            <a:avLst/>
          </a:prstGeom>
          <a:solidFill>
            <a:srgbClr val="4472C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4309C914-D7B8-4C49-8957-FBD69010B8D0}"/>
              </a:ext>
            </a:extLst>
          </p:cNvPr>
          <p:cNvSpPr txBox="1">
            <a:spLocks/>
          </p:cNvSpPr>
          <p:nvPr/>
        </p:nvSpPr>
        <p:spPr>
          <a:xfrm>
            <a:off x="1007432" y="151091"/>
            <a:ext cx="10163139" cy="6280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>
                <a:solidFill>
                  <a:prstClr val="white"/>
                </a:solidFill>
                <a:latin typeface="Merriweather"/>
              </a:rPr>
              <a:t>Logical and Boolean Operators</a:t>
            </a:r>
          </a:p>
        </p:txBody>
      </p:sp>
    </p:spTree>
    <p:extLst>
      <p:ext uri="{BB962C8B-B14F-4D97-AF65-F5344CB8AC3E}">
        <p14:creationId xmlns:p14="http://schemas.microsoft.com/office/powerpoint/2010/main" val="37074338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5256305-7385-45A7-B334-30B66D4FB7A2}"/>
              </a:ext>
            </a:extLst>
          </p:cNvPr>
          <p:cNvSpPr/>
          <p:nvPr/>
        </p:nvSpPr>
        <p:spPr>
          <a:xfrm>
            <a:off x="0" y="-33251"/>
            <a:ext cx="12192000" cy="864973"/>
          </a:xfrm>
          <a:prstGeom prst="rect">
            <a:avLst/>
          </a:prstGeom>
          <a:solidFill>
            <a:srgbClr val="4472C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4309C914-D7B8-4C49-8957-FBD69010B8D0}"/>
              </a:ext>
            </a:extLst>
          </p:cNvPr>
          <p:cNvSpPr txBox="1">
            <a:spLocks/>
          </p:cNvSpPr>
          <p:nvPr/>
        </p:nvSpPr>
        <p:spPr>
          <a:xfrm>
            <a:off x="1007432" y="151091"/>
            <a:ext cx="10163139" cy="6280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rriweather"/>
                <a:ea typeface="+mj-ea"/>
                <a:cs typeface="+mj-cs"/>
              </a:rPr>
              <a:t>Logical and Boolean Operators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511FC7-A044-417B-BBC6-2DB1F7C122BE}"/>
              </a:ext>
            </a:extLst>
          </p:cNvPr>
          <p:cNvSpPr txBox="1"/>
          <p:nvPr/>
        </p:nvSpPr>
        <p:spPr>
          <a:xfrm>
            <a:off x="533330" y="1787528"/>
            <a:ext cx="11359298" cy="2246769"/>
          </a:xfrm>
          <a:prstGeom prst="rect">
            <a:avLst/>
          </a:prstGeom>
          <a:solidFill>
            <a:schemeClr val="bg2"/>
          </a:solidFill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#Find out which countries have population density greater than 0.5 and more than 10 writers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df$Pop_density</a:t>
            </a: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&gt;0.5 &amp; </a:t>
            </a:r>
            <a:r>
              <a:rPr kumimoji="0" lang="en-GB" sz="1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df$Writers</a:t>
            </a: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&gt;50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400">
              <a:solidFill>
                <a:prstClr val="black"/>
              </a:solidFill>
              <a:latin typeface="Calibri" panose="020F0502020204030204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[1] FALSE FALSE FALSE  TRUE  TRUE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a-DK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400">
                <a:solidFill>
                  <a:prstClr val="black"/>
                </a:solidFill>
                <a:latin typeface="Calibri" panose="020F0502020204030204"/>
              </a:rPr>
              <a:t>#Find out which countries have population density greater than 0.5 OR more than 10 writers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400" err="1">
                <a:solidFill>
                  <a:prstClr val="black"/>
                </a:solidFill>
                <a:latin typeface="Calibri" panose="020F0502020204030204"/>
              </a:rPr>
              <a:t>df$Pop_density</a:t>
            </a:r>
            <a:r>
              <a:rPr lang="en-GB" sz="1400">
                <a:solidFill>
                  <a:prstClr val="black"/>
                </a:solidFill>
                <a:latin typeface="Calibri" panose="020F0502020204030204"/>
              </a:rPr>
              <a:t> &gt;0.5 | </a:t>
            </a:r>
            <a:r>
              <a:rPr lang="en-GB" sz="1400" err="1">
                <a:solidFill>
                  <a:prstClr val="black"/>
                </a:solidFill>
                <a:latin typeface="Calibri" panose="020F0502020204030204"/>
              </a:rPr>
              <a:t>df$Writers</a:t>
            </a:r>
            <a:r>
              <a:rPr lang="en-GB" sz="1400">
                <a:solidFill>
                  <a:prstClr val="black"/>
                </a:solidFill>
                <a:latin typeface="Calibri" panose="020F0502020204030204"/>
              </a:rPr>
              <a:t>&gt;50</a:t>
            </a:r>
            <a:endParaRPr lang="da-DK" sz="1400">
              <a:solidFill>
                <a:prstClr val="black"/>
              </a:solidFill>
              <a:latin typeface="Calibri" panose="020F0502020204030204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TRUE </a:t>
            </a:r>
            <a:r>
              <a:rPr kumimoji="0" lang="en-GB" sz="1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TRUE</a:t>
            </a: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GB" sz="1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TRUE</a:t>
            </a: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GB" sz="1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TRUE</a:t>
            </a: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GB" sz="1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TRUE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A52B285-C655-4130-8CCA-152290535B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41166"/>
            <a:ext cx="10515600" cy="435133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GB" sz="2400"/>
              <a:t>We can combine multiple logical tests with &amp; (AND) as well as | (OR)</a:t>
            </a:r>
          </a:p>
          <a:p>
            <a:pPr>
              <a:buFont typeface="Wingdings" panose="05000000000000000000" pitchFamily="2" charset="2"/>
              <a:buChar char="§"/>
            </a:pPr>
            <a:endParaRPr lang="en-GB" sz="2400"/>
          </a:p>
          <a:p>
            <a:pPr>
              <a:buFont typeface="Wingdings" panose="05000000000000000000" pitchFamily="2" charset="2"/>
              <a:buChar char="§"/>
            </a:pPr>
            <a:endParaRPr lang="en-GB" sz="2400"/>
          </a:p>
          <a:p>
            <a:pPr>
              <a:buFont typeface="Wingdings" panose="05000000000000000000" pitchFamily="2" charset="2"/>
              <a:buChar char="§"/>
            </a:pPr>
            <a:endParaRPr lang="en-GB" sz="2400"/>
          </a:p>
          <a:p>
            <a:pPr>
              <a:buFont typeface="Wingdings" panose="05000000000000000000" pitchFamily="2" charset="2"/>
              <a:buChar char="§"/>
            </a:pPr>
            <a:endParaRPr lang="en-GB" sz="2400"/>
          </a:p>
          <a:p>
            <a:pPr>
              <a:buFont typeface="Wingdings" panose="05000000000000000000" pitchFamily="2" charset="2"/>
              <a:buChar char="§"/>
            </a:pPr>
            <a:endParaRPr lang="en-GB" sz="2400"/>
          </a:p>
          <a:p>
            <a:pPr>
              <a:buFont typeface="Wingdings" panose="05000000000000000000" pitchFamily="2" charset="2"/>
              <a:buChar char="§"/>
            </a:pPr>
            <a:endParaRPr lang="en-GB" sz="2400"/>
          </a:p>
          <a:p>
            <a:pPr marL="0" indent="0">
              <a:buNone/>
            </a:pPr>
            <a:endParaRPr lang="en-GB" sz="2400"/>
          </a:p>
        </p:txBody>
      </p:sp>
    </p:spTree>
    <p:extLst>
      <p:ext uri="{BB962C8B-B14F-4D97-AF65-F5344CB8AC3E}">
        <p14:creationId xmlns:p14="http://schemas.microsoft.com/office/powerpoint/2010/main" val="37003313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200" kern="0">
                <a:solidFill>
                  <a:schemeClr val="accent4">
                    <a:lumMod val="60000"/>
                    <a:lumOff val="40000"/>
                  </a:schemeClr>
                </a:solidFill>
                <a:latin typeface="Merriweather"/>
              </a:rPr>
              <a:t>Part 3: Data Handling</a:t>
            </a:r>
            <a:endParaRPr lang="en-GB" sz="3200">
              <a:solidFill>
                <a:schemeClr val="accent4">
                  <a:lumMod val="60000"/>
                  <a:lumOff val="40000"/>
                </a:schemeClr>
              </a:solidFill>
              <a:latin typeface="Merriweather"/>
            </a:endParaRPr>
          </a:p>
        </p:txBody>
      </p:sp>
      <p:sp>
        <p:nvSpPr>
          <p:cNvPr id="7171" name="Rectangle 1027"/>
          <p:cNvSpPr>
            <a:spLocks noGrp="1" noChangeArrowheads="1"/>
          </p:cNvSpPr>
          <p:nvPr>
            <p:ph type="body" sz="quarter" idx="13"/>
          </p:nvPr>
        </p:nvSpPr>
        <p:spPr>
          <a:xfrm>
            <a:off x="763199" y="2094531"/>
            <a:ext cx="6859879" cy="4002855"/>
          </a:xfrm>
        </p:spPr>
        <p:txBody>
          <a:bodyPr vert="horz" lIns="91440" tIns="45720" rIns="91440" bIns="45720" rtlCol="0">
            <a:noAutofit/>
          </a:bodyPr>
          <a:lstStyle/>
          <a:p>
            <a:pPr marL="452438" indent="-452438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</a:pPr>
            <a:r>
              <a:rPr lang="en-GB" b="0">
                <a:latin typeface="Merriweather"/>
              </a:rPr>
              <a:t>Principles of R</a:t>
            </a:r>
          </a:p>
          <a:p>
            <a:pPr marL="452438" indent="-452438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</a:pPr>
            <a:r>
              <a:rPr lang="en-GB" b="0">
                <a:latin typeface="Merriweather"/>
              </a:rPr>
              <a:t>Creating Data in R</a:t>
            </a:r>
          </a:p>
          <a:p>
            <a:pPr marL="452438" indent="-452438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</a:pPr>
            <a:r>
              <a:rPr lang="en-GB" b="0">
                <a:latin typeface="Merriweather"/>
              </a:rPr>
              <a:t>Data Handling</a:t>
            </a:r>
          </a:p>
        </p:txBody>
      </p:sp>
    </p:spTree>
    <p:extLst>
      <p:ext uri="{BB962C8B-B14F-4D97-AF65-F5344CB8AC3E}">
        <p14:creationId xmlns:p14="http://schemas.microsoft.com/office/powerpoint/2010/main" val="3108787877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332510" y="963462"/>
            <a:ext cx="11711708" cy="5894538"/>
          </a:xfrm>
        </p:spPr>
        <p:txBody>
          <a:bodyPr>
            <a:normAutofit fontScale="85000" lnSpcReduction="20000"/>
          </a:bodyPr>
          <a:lstStyle/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en-GB" altLang="en-US" b="0">
                <a:latin typeface="Merriweather"/>
              </a:rPr>
              <a:t>R uses libraries (or packages) to store different functions  </a:t>
            </a:r>
          </a:p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en-GB" altLang="en-US" b="0">
                <a:latin typeface="Merriweather"/>
              </a:rPr>
              <a:t>R has many thousands (14,982) of packages</a:t>
            </a:r>
          </a:p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en-GB" altLang="en-US">
                <a:latin typeface="Merriweather"/>
              </a:rPr>
              <a:t>library</a:t>
            </a:r>
            <a:r>
              <a:rPr lang="en-GB" altLang="en-US" b="0">
                <a:latin typeface="Merriweather"/>
              </a:rPr>
              <a:t> = </a:t>
            </a:r>
            <a:r>
              <a:rPr lang="en-GB" altLang="en-US">
                <a:latin typeface="Merriweather"/>
              </a:rPr>
              <a:t>package</a:t>
            </a:r>
          </a:p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en-GB" altLang="en-US" b="0">
                <a:latin typeface="Merriweather"/>
              </a:rPr>
              <a:t>Packages are a collection of R functions, code, and sometimes data that enable us to work in R efficiently without writing complicated stuffs</a:t>
            </a:r>
          </a:p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en-GB" altLang="en-US">
                <a:latin typeface="Merriweather"/>
              </a:rPr>
              <a:t>Examples: </a:t>
            </a:r>
          </a:p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en-GB" altLang="en-US" b="1">
                <a:latin typeface="Merriweather"/>
              </a:rPr>
              <a:t>tidyverse: </a:t>
            </a:r>
            <a:r>
              <a:rPr lang="en-GB" altLang="en-US">
                <a:latin typeface="Merriweather"/>
              </a:rPr>
              <a:t>is a collection of R packages designed for data manipulations and visualizations. </a:t>
            </a:r>
          </a:p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en-GB" altLang="en-US" b="1">
                <a:latin typeface="Merriweather"/>
              </a:rPr>
              <a:t>sf: </a:t>
            </a:r>
            <a:r>
              <a:rPr lang="en-GB" altLang="en-US">
                <a:latin typeface="Merriweather"/>
              </a:rPr>
              <a:t>for working with spatial vector data.</a:t>
            </a:r>
          </a:p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en-GB" altLang="en-US" b="1">
                <a:latin typeface="Merriweather"/>
              </a:rPr>
              <a:t>STAN or INLA: </a:t>
            </a:r>
            <a:r>
              <a:rPr lang="en-GB" altLang="en-US">
                <a:latin typeface="Merriweather"/>
              </a:rPr>
              <a:t>Bayesian statistics</a:t>
            </a:r>
          </a:p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endParaRPr lang="en-GB" altLang="en-US">
              <a:latin typeface="Merriweather"/>
            </a:endParaRPr>
          </a:p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endParaRPr lang="en-GB" altLang="en-US">
              <a:latin typeface="Merriweather"/>
            </a:endParaRPr>
          </a:p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endParaRPr lang="en-GB" altLang="en-US" b="0">
              <a:latin typeface="Merriweather"/>
            </a:endParaRPr>
          </a:p>
          <a:p>
            <a:pPr marL="0" indent="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  <a:buNone/>
            </a:pPr>
            <a:endParaRPr lang="en-GB" altLang="en-US" b="0">
              <a:latin typeface="Merriweather"/>
            </a:endParaRPr>
          </a:p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rgbClr val="F26522"/>
              </a:buClr>
            </a:pPr>
            <a:endParaRPr lang="en-GB" altLang="en-US" b="0"/>
          </a:p>
        </p:txBody>
      </p:sp>
      <p:sp>
        <p:nvSpPr>
          <p:cNvPr id="4" name="Rectangle 3"/>
          <p:cNvSpPr/>
          <p:nvPr/>
        </p:nvSpPr>
        <p:spPr>
          <a:xfrm>
            <a:off x="0" y="-33251"/>
            <a:ext cx="12192000" cy="864973"/>
          </a:xfrm>
          <a:prstGeom prst="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C3DD069B-D834-4984-B478-0E8404FC807E}"/>
              </a:ext>
            </a:extLst>
          </p:cNvPr>
          <p:cNvSpPr txBox="1">
            <a:spLocks/>
          </p:cNvSpPr>
          <p:nvPr/>
        </p:nvSpPr>
        <p:spPr>
          <a:xfrm>
            <a:off x="1007432" y="151091"/>
            <a:ext cx="10163139" cy="6280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>
                <a:solidFill>
                  <a:schemeClr val="bg1"/>
                </a:solidFill>
                <a:latin typeface="Merriweather"/>
              </a:rPr>
              <a:t>Libraries</a:t>
            </a:r>
          </a:p>
        </p:txBody>
      </p:sp>
    </p:spTree>
    <p:extLst>
      <p:ext uri="{BB962C8B-B14F-4D97-AF65-F5344CB8AC3E}">
        <p14:creationId xmlns:p14="http://schemas.microsoft.com/office/powerpoint/2010/main" val="66032899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332510" y="963462"/>
            <a:ext cx="11711708" cy="5894538"/>
          </a:xfrm>
        </p:spPr>
        <p:txBody>
          <a:bodyPr>
            <a:normAutofit/>
          </a:bodyPr>
          <a:lstStyle/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endParaRPr lang="en-GB" altLang="en-US">
              <a:latin typeface="Merriweather"/>
            </a:endParaRPr>
          </a:p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endParaRPr lang="en-GB" altLang="en-US">
              <a:latin typeface="Merriweather"/>
            </a:endParaRPr>
          </a:p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endParaRPr lang="en-GB" altLang="en-US" b="0">
              <a:latin typeface="Merriweather"/>
            </a:endParaRPr>
          </a:p>
          <a:p>
            <a:pPr marL="0" indent="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  <a:buNone/>
            </a:pPr>
            <a:endParaRPr lang="en-GB" altLang="en-US" b="0">
              <a:latin typeface="Merriweather"/>
            </a:endParaRPr>
          </a:p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rgbClr val="F26522"/>
              </a:buClr>
            </a:pPr>
            <a:endParaRPr lang="en-GB" altLang="en-US" b="0"/>
          </a:p>
        </p:txBody>
      </p:sp>
      <p:sp>
        <p:nvSpPr>
          <p:cNvPr id="4" name="Rectangle 3"/>
          <p:cNvSpPr/>
          <p:nvPr/>
        </p:nvSpPr>
        <p:spPr>
          <a:xfrm>
            <a:off x="0" y="-33251"/>
            <a:ext cx="12192000" cy="864973"/>
          </a:xfrm>
          <a:prstGeom prst="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C3DD069B-D834-4984-B478-0E8404FC807E}"/>
              </a:ext>
            </a:extLst>
          </p:cNvPr>
          <p:cNvSpPr txBox="1">
            <a:spLocks/>
          </p:cNvSpPr>
          <p:nvPr/>
        </p:nvSpPr>
        <p:spPr>
          <a:xfrm>
            <a:off x="1007432" y="151091"/>
            <a:ext cx="10163139" cy="6280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>
                <a:solidFill>
                  <a:prstClr val="white"/>
                </a:solidFill>
                <a:latin typeface="Merriweather"/>
              </a:rPr>
              <a:t>Installing &amp; Loading Libraries</a:t>
            </a:r>
            <a:endParaRPr kumimoji="0" lang="en-GB" sz="4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rriweather"/>
              <a:ea typeface="+mj-ea"/>
              <a:cs typeface="+mj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545621-F3FD-4AC3-8258-2E40812F5584}"/>
              </a:ext>
            </a:extLst>
          </p:cNvPr>
          <p:cNvSpPr txBox="1"/>
          <p:nvPr/>
        </p:nvSpPr>
        <p:spPr>
          <a:xfrm>
            <a:off x="332510" y="1433130"/>
            <a:ext cx="11526980" cy="3785652"/>
          </a:xfrm>
          <a:prstGeom prst="rect">
            <a:avLst/>
          </a:prstGeom>
          <a:solidFill>
            <a:srgbClr val="E7E6E6"/>
          </a:solidFill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rPr>
              <a:t>install.packages('tidyverse')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rPr>
              <a:t>library(tidyverse)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rPr>
              <a:t>install.packages("</a:t>
            </a:r>
            <a:r>
              <a:rPr kumimoji="0" lang="en-GB" sz="1600" b="0" i="0" u="none" strike="noStrike" kern="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rPr>
              <a:t>tmap</a:t>
            </a:r>
            <a:r>
              <a:rPr kumimoji="0" lang="en-GB" sz="1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rPr>
              <a:t>")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rPr>
              <a:t>library(</a:t>
            </a:r>
            <a:r>
              <a:rPr kumimoji="0" lang="en-GB" sz="1600" b="0" i="0" u="none" strike="noStrike" kern="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rPr>
              <a:t>tmap</a:t>
            </a:r>
            <a:r>
              <a:rPr kumimoji="0" lang="en-GB" sz="1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rPr>
              <a:t>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600" kern="0">
              <a:solidFill>
                <a:prstClr val="black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install.packages(“leaflet")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library(leaflet)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rPr>
              <a:t>install.packages("sf")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rPr>
              <a:t>library(sf)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600" kern="0">
              <a:solidFill>
                <a:prstClr val="black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install.packages(“raster")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library(raster)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0606566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007432" y="963462"/>
            <a:ext cx="10289308" cy="3756320"/>
          </a:xfrm>
        </p:spPr>
        <p:txBody>
          <a:bodyPr>
            <a:normAutofit fontScale="85000" lnSpcReduction="10000"/>
          </a:bodyPr>
          <a:lstStyle/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en-GB" altLang="en-US" b="0" dirty="0">
                <a:latin typeface="Merriweather"/>
              </a:rPr>
              <a:t>R uses a ‘working directory’ to store your files in</a:t>
            </a:r>
          </a:p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en-GB" altLang="en-US" b="0" dirty="0">
                <a:latin typeface="Merriweather"/>
              </a:rPr>
              <a:t>You might have a different one for each project / piece of work</a:t>
            </a:r>
            <a:endParaRPr lang="en-GB" spc="-1" dirty="0">
              <a:solidFill>
                <a:srgbClr val="000000"/>
              </a:solidFill>
              <a:latin typeface="Courier New"/>
              <a:ea typeface="ＭＳ Ｐゴシック"/>
              <a:cs typeface="DejaVu Sans"/>
            </a:endParaRPr>
          </a:p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en-GB" spc="-1" dirty="0" err="1">
                <a:solidFill>
                  <a:srgbClr val="000000"/>
                </a:solidFill>
                <a:latin typeface="Courier New"/>
                <a:ea typeface="ＭＳ Ｐゴシック"/>
                <a:cs typeface="DejaVu Sans"/>
              </a:rPr>
              <a:t>setwd</a:t>
            </a:r>
            <a:r>
              <a:rPr lang="en-GB" spc="-1" dirty="0">
                <a:solidFill>
                  <a:srgbClr val="000000"/>
                </a:solidFill>
                <a:latin typeface="Courier New"/>
                <a:ea typeface="ＭＳ Ｐゴシック"/>
                <a:cs typeface="DejaVu Sans"/>
              </a:rPr>
              <a:t>("C:/Users/oy1r22/OneDrive - University of Southampton/Desktop/Day 1/Script and Data")</a:t>
            </a:r>
          </a:p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en-GB" altLang="en-US" b="0" dirty="0"/>
              <a:t>Alternatively if our dataset is located in different directories or subfolders we can create different path to access the data</a:t>
            </a:r>
          </a:p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rgbClr val="F26522"/>
              </a:buClr>
            </a:pPr>
            <a:endParaRPr lang="en-GB" altLang="en-US" b="0" dirty="0"/>
          </a:p>
        </p:txBody>
      </p:sp>
      <p:sp>
        <p:nvSpPr>
          <p:cNvPr id="4" name="Rectangle 3"/>
          <p:cNvSpPr/>
          <p:nvPr/>
        </p:nvSpPr>
        <p:spPr>
          <a:xfrm>
            <a:off x="0" y="-33251"/>
            <a:ext cx="12192000" cy="864973"/>
          </a:xfrm>
          <a:prstGeom prst="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C3DD069B-D834-4984-B478-0E8404FC807E}"/>
              </a:ext>
            </a:extLst>
          </p:cNvPr>
          <p:cNvSpPr txBox="1">
            <a:spLocks/>
          </p:cNvSpPr>
          <p:nvPr/>
        </p:nvSpPr>
        <p:spPr>
          <a:xfrm>
            <a:off x="1007432" y="151091"/>
            <a:ext cx="10163139" cy="6280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>
                <a:solidFill>
                  <a:schemeClr val="bg1"/>
                </a:solidFill>
                <a:latin typeface="Merriweather"/>
              </a:rPr>
              <a:t>Working directory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2375C2-E5AF-45EA-B42F-B0F339D38B33}"/>
              </a:ext>
            </a:extLst>
          </p:cNvPr>
          <p:cNvSpPr txBox="1"/>
          <p:nvPr/>
        </p:nvSpPr>
        <p:spPr>
          <a:xfrm>
            <a:off x="665019" y="4636654"/>
            <a:ext cx="10289308" cy="2143344"/>
          </a:xfrm>
          <a:prstGeom prst="rect">
            <a:avLst/>
          </a:prstGeom>
          <a:solidFill>
            <a:srgbClr val="E7E6E6"/>
          </a:solidFill>
        </p:spPr>
        <p:txBody>
          <a:bodyPr wrap="square" rtlCol="0">
            <a:spAutoFit/>
          </a:bodyPr>
          <a:lstStyle/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en-GB" altLang="en-US" sz="2400" b="0" dirty="0"/>
              <a:t>#Specify Drive Path</a:t>
            </a:r>
          </a:p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en-GB" altLang="en-US" sz="2400" b="0" dirty="0" err="1"/>
              <a:t>drive_path</a:t>
            </a:r>
            <a:r>
              <a:rPr lang="en-GB" altLang="en-US" sz="2400" b="0" dirty="0"/>
              <a:t> &lt;- "C:/Users/oy1r22/OneDrive - University of Southampton/Desktop/Day 1/"</a:t>
            </a:r>
          </a:p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en-GB" altLang="en-US" sz="2400" b="0" dirty="0" err="1"/>
              <a:t>input_path</a:t>
            </a:r>
            <a:r>
              <a:rPr lang="en-GB" altLang="en-US" sz="2400" b="0" dirty="0"/>
              <a:t> &lt;- paste0(</a:t>
            </a:r>
            <a:r>
              <a:rPr lang="en-GB" altLang="en-US" sz="2400" b="0" dirty="0" err="1"/>
              <a:t>drive_path</a:t>
            </a:r>
            <a:r>
              <a:rPr lang="en-GB" altLang="en-US" sz="2400" b="0" dirty="0"/>
              <a:t>, "Script and Data/")</a:t>
            </a:r>
          </a:p>
        </p:txBody>
      </p:sp>
    </p:spTree>
    <p:extLst>
      <p:ext uri="{BB962C8B-B14F-4D97-AF65-F5344CB8AC3E}">
        <p14:creationId xmlns:p14="http://schemas.microsoft.com/office/powerpoint/2010/main" val="3962209652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007432" y="1343595"/>
            <a:ext cx="8712565" cy="3375025"/>
          </a:xfrm>
        </p:spPr>
        <p:txBody>
          <a:bodyPr>
            <a:normAutofit/>
          </a:bodyPr>
          <a:lstStyle/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en-GB" altLang="en-US" b="0"/>
              <a:t>We’ve already put some data into R</a:t>
            </a:r>
            <a:endParaRPr lang="en-GB" altLang="en-US"/>
          </a:p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en-GB" altLang="en-US" b="0" err="1">
                <a:latin typeface="Courier New" panose="02070309020205020404" pitchFamily="49" charset="0"/>
                <a:cs typeface="Courier New" panose="02070309020205020404" pitchFamily="49" charset="0"/>
              </a:rPr>
              <a:t>popSize</a:t>
            </a:r>
            <a:r>
              <a:rPr lang="en-GB" altLang="en-US" b="0">
                <a:latin typeface="Courier New" panose="02070309020205020404" pitchFamily="49" charset="0"/>
                <a:cs typeface="Courier New" panose="02070309020205020404" pitchFamily="49" charset="0"/>
              </a:rPr>
              <a:t> &lt;- c(71, 87, 90, 183, 54)</a:t>
            </a:r>
          </a:p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en-GB" altLang="en-US" b="0"/>
              <a:t>But mostly data is much larger: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4C6FFBB-2CD7-48C5-9F48-DAE0479561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4036" t="16908" r="11770" b="50370"/>
          <a:stretch/>
        </p:blipFill>
        <p:spPr>
          <a:xfrm>
            <a:off x="4401839" y="3579651"/>
            <a:ext cx="7120328" cy="309546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-33251"/>
            <a:ext cx="12192000" cy="864973"/>
          </a:xfrm>
          <a:prstGeom prst="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C3DD069B-D834-4984-B478-0E8404FC807E}"/>
              </a:ext>
            </a:extLst>
          </p:cNvPr>
          <p:cNvSpPr txBox="1">
            <a:spLocks/>
          </p:cNvSpPr>
          <p:nvPr/>
        </p:nvSpPr>
        <p:spPr>
          <a:xfrm>
            <a:off x="1007432" y="151091"/>
            <a:ext cx="10163139" cy="6280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>
                <a:solidFill>
                  <a:schemeClr val="bg1"/>
                </a:solidFill>
                <a:latin typeface="Merriweather"/>
              </a:rPr>
              <a:t>Loading data</a:t>
            </a:r>
          </a:p>
        </p:txBody>
      </p:sp>
    </p:spTree>
    <p:extLst>
      <p:ext uri="{BB962C8B-B14F-4D97-AF65-F5344CB8AC3E}">
        <p14:creationId xmlns:p14="http://schemas.microsoft.com/office/powerpoint/2010/main" val="738967719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007432" y="1534789"/>
            <a:ext cx="8877631" cy="4836087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en-GB" altLang="en-US" b="0">
                <a:latin typeface="Merriweather"/>
              </a:rPr>
              <a:t>R is very different to Word, Excel …</a:t>
            </a:r>
          </a:p>
          <a:p>
            <a:pPr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en-GB" altLang="en-US">
                <a:latin typeface="Merriweather"/>
              </a:rPr>
              <a:t>Opening the R environment</a:t>
            </a:r>
            <a:endParaRPr lang="en-GB" altLang="en-US" b="0">
              <a:latin typeface="Merriweather"/>
            </a:endParaRPr>
          </a:p>
          <a:p>
            <a:pPr lvl="1" indent="-3429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en-GB" altLang="en-US">
                <a:latin typeface="Merriweather"/>
              </a:rPr>
              <a:t>GUI</a:t>
            </a:r>
          </a:p>
          <a:p>
            <a:pPr lvl="1" indent="-3429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en-GB" altLang="en-US">
                <a:latin typeface="Merriweather"/>
              </a:rPr>
              <a:t>RStudio</a:t>
            </a:r>
            <a:endParaRPr lang="en-GB" altLang="en-US" b="0">
              <a:latin typeface="Merriweather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3F6784A-2AC3-4C66-8604-63292E308E4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613" t="32315" r="15378" b="10830"/>
          <a:stretch/>
        </p:blipFill>
        <p:spPr>
          <a:xfrm>
            <a:off x="6289862" y="2331901"/>
            <a:ext cx="5724315" cy="435731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0"/>
            <a:ext cx="12192000" cy="864973"/>
          </a:xfrm>
          <a:prstGeom prst="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C3DD069B-D834-4984-B478-0E8404FC807E}"/>
              </a:ext>
            </a:extLst>
          </p:cNvPr>
          <p:cNvSpPr txBox="1">
            <a:spLocks/>
          </p:cNvSpPr>
          <p:nvPr/>
        </p:nvSpPr>
        <p:spPr>
          <a:xfrm>
            <a:off x="1007432" y="151091"/>
            <a:ext cx="10163139" cy="6280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>
                <a:solidFill>
                  <a:schemeClr val="bg1"/>
                </a:solidFill>
                <a:latin typeface="Merriweather"/>
              </a:rPr>
              <a:t>Using R</a:t>
            </a:r>
          </a:p>
        </p:txBody>
      </p:sp>
    </p:spTree>
    <p:extLst>
      <p:ext uri="{BB962C8B-B14F-4D97-AF65-F5344CB8AC3E}">
        <p14:creationId xmlns:p14="http://schemas.microsoft.com/office/powerpoint/2010/main" val="3152526447"/>
      </p:ext>
    </p:extLst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674923" y="1077136"/>
            <a:ext cx="10325586" cy="4237017"/>
          </a:xfrm>
        </p:spPr>
        <p:txBody>
          <a:bodyPr>
            <a:normAutofit fontScale="77500" lnSpcReduction="20000"/>
          </a:bodyPr>
          <a:lstStyle/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en-GB" altLang="en-US" b="0"/>
              <a:t>We can use </a:t>
            </a:r>
            <a:r>
              <a:rPr lang="en-GB" altLang="en-US" b="0">
                <a:latin typeface="Courier New" panose="02070309020205020404" pitchFamily="49" charset="0"/>
                <a:cs typeface="Courier New" panose="02070309020205020404" pitchFamily="49" charset="0"/>
              </a:rPr>
              <a:t>read.csv()</a:t>
            </a:r>
            <a:r>
              <a:rPr lang="en-GB" altLang="en-US" b="0"/>
              <a:t> </a:t>
            </a:r>
            <a:r>
              <a:rPr lang="en-GB" altLang="en-US"/>
              <a:t>to load a csv file</a:t>
            </a:r>
            <a:endParaRPr lang="en-GB" altLang="en-US" b="0"/>
          </a:p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en-GB" altLang="en-US" err="1">
                <a:latin typeface="Courier New" panose="02070309020205020404" pitchFamily="49" charset="0"/>
                <a:cs typeface="Courier New" panose="02070309020205020404" pitchFamily="49" charset="0"/>
              </a:rPr>
              <a:t>fake_data</a:t>
            </a:r>
            <a:r>
              <a:rPr lang="en-GB" altLang="en-US" b="0">
                <a:latin typeface="Courier New" panose="02070309020205020404" pitchFamily="49" charset="0"/>
                <a:cs typeface="Courier New" panose="02070309020205020404" pitchFamily="49" charset="0"/>
              </a:rPr>
              <a:t> &lt;- read.csv(“fake_data.csv”)</a:t>
            </a:r>
          </a:p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en-GB" altLang="en-US" b="0">
                <a:cs typeface="Courier New" panose="02070309020205020404" pitchFamily="49" charset="0"/>
              </a:rPr>
              <a:t>And we can then use </a:t>
            </a:r>
            <a:r>
              <a:rPr lang="en-GB" altLang="en-US" b="0">
                <a:latin typeface="Courier New" panose="02070309020205020404" pitchFamily="49" charset="0"/>
                <a:cs typeface="Courier New" panose="02070309020205020404" pitchFamily="49" charset="0"/>
              </a:rPr>
              <a:t>class(),</a:t>
            </a:r>
            <a:r>
              <a:rPr lang="en-GB" altLang="en-US" b="0">
                <a:cs typeface="Courier New" panose="02070309020205020404" pitchFamily="49" charset="0"/>
              </a:rPr>
              <a:t> </a:t>
            </a:r>
            <a:r>
              <a:rPr lang="en-GB" altLang="en-US" b="0">
                <a:latin typeface="Courier New" panose="02070309020205020404" pitchFamily="49" charset="0"/>
                <a:cs typeface="Courier New" panose="02070309020205020404" pitchFamily="49" charset="0"/>
              </a:rPr>
              <a:t>dim() </a:t>
            </a:r>
            <a:r>
              <a:rPr lang="en-GB" altLang="en-US" b="0">
                <a:latin typeface="+mj-lt"/>
                <a:cs typeface="Courier New" panose="02070309020205020404" pitchFamily="49" charset="0"/>
              </a:rPr>
              <a:t>and</a:t>
            </a:r>
            <a:r>
              <a:rPr lang="en-GB" altLang="en-US" b="0">
                <a:latin typeface="Courier New" panose="02070309020205020404" pitchFamily="49" charset="0"/>
                <a:cs typeface="Courier New" panose="02070309020205020404" pitchFamily="49" charset="0"/>
              </a:rPr>
              <a:t> str()</a:t>
            </a:r>
            <a:r>
              <a:rPr lang="en-GB" altLang="en-US" b="0">
                <a:cs typeface="Courier New" panose="02070309020205020404" pitchFamily="49" charset="0"/>
              </a:rPr>
              <a:t> in exactly the same way as before</a:t>
            </a:r>
          </a:p>
          <a:p>
            <a:pPr marL="698500" lvl="1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en-GB" altLang="en-US">
                <a:latin typeface="Courier New" panose="02070309020205020404" pitchFamily="49" charset="0"/>
                <a:cs typeface="Courier New" panose="02070309020205020404" pitchFamily="49" charset="0"/>
              </a:rPr>
              <a:t>class()</a:t>
            </a:r>
          </a:p>
          <a:p>
            <a:pPr marL="698500" lvl="1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en-GB" altLang="en-US">
                <a:cs typeface="Courier New" panose="02070309020205020404" pitchFamily="49" charset="0"/>
              </a:rPr>
              <a:t>View ( )</a:t>
            </a:r>
          </a:p>
          <a:p>
            <a:pPr marL="698500" lvl="1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en-GB" altLang="en-US">
                <a:latin typeface="Courier New" panose="02070309020205020404" pitchFamily="49" charset="0"/>
                <a:cs typeface="Courier New" panose="02070309020205020404" pitchFamily="49" charset="0"/>
              </a:rPr>
              <a:t>d</a:t>
            </a:r>
            <a:r>
              <a:rPr lang="en-GB" altLang="en-US" b="0">
                <a:latin typeface="Courier New" panose="02070309020205020404" pitchFamily="49" charset="0"/>
                <a:cs typeface="Courier New" panose="02070309020205020404" pitchFamily="49" charset="0"/>
              </a:rPr>
              <a:t>im()</a:t>
            </a:r>
            <a:r>
              <a:rPr lang="en-GB" altLang="en-US" b="0">
                <a:cs typeface="Courier New" panose="02070309020205020404" pitchFamily="49" charset="0"/>
              </a:rPr>
              <a:t> </a:t>
            </a:r>
          </a:p>
          <a:p>
            <a:pPr marL="698500" lvl="1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en-GB" altLang="en-US">
                <a:latin typeface="Courier New" panose="02070309020205020404" pitchFamily="49" charset="0"/>
                <a:cs typeface="Courier New" panose="02070309020205020404" pitchFamily="49" charset="0"/>
              </a:rPr>
              <a:t>str()</a:t>
            </a:r>
            <a:endParaRPr lang="en-GB" altLang="en-US" b="0">
              <a:cs typeface="Courier New" panose="02070309020205020404" pitchFamily="49" charset="0"/>
            </a:endParaRPr>
          </a:p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endParaRPr lang="en-GB" altLang="en-US" b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-33251"/>
            <a:ext cx="12192000" cy="864973"/>
          </a:xfrm>
          <a:prstGeom prst="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C3DD069B-D834-4984-B478-0E8404FC807E}"/>
              </a:ext>
            </a:extLst>
          </p:cNvPr>
          <p:cNvSpPr txBox="1">
            <a:spLocks/>
          </p:cNvSpPr>
          <p:nvPr/>
        </p:nvSpPr>
        <p:spPr>
          <a:xfrm>
            <a:off x="1007432" y="151091"/>
            <a:ext cx="10163139" cy="6280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>
                <a:solidFill>
                  <a:schemeClr val="bg1"/>
                </a:solidFill>
                <a:latin typeface="Merriweather"/>
              </a:rPr>
              <a:t>Loading data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3AA48C-4AE8-4F22-A1B8-D34599DBF70B}"/>
              </a:ext>
            </a:extLst>
          </p:cNvPr>
          <p:cNvSpPr txBox="1"/>
          <p:nvPr/>
        </p:nvSpPr>
        <p:spPr>
          <a:xfrm>
            <a:off x="3495153" y="3195644"/>
            <a:ext cx="8105720" cy="3491405"/>
          </a:xfrm>
          <a:prstGeom prst="rect">
            <a:avLst/>
          </a:prstGeom>
          <a:solidFill>
            <a:srgbClr val="E7E6E6"/>
          </a:solidFill>
        </p:spPr>
        <p:txBody>
          <a:bodyPr wrap="square" rtlCol="0">
            <a:spAutoFit/>
          </a:bodyPr>
          <a:lstStyle/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en-GB" altLang="en-US" sz="2400" b="0"/>
              <a:t>#View data</a:t>
            </a:r>
          </a:p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en-GB" altLang="en-US" sz="2400" b="0"/>
              <a:t>View(</a:t>
            </a:r>
            <a:r>
              <a:rPr lang="en-GB" altLang="en-US" sz="2400" b="0" err="1"/>
              <a:t>fake_data</a:t>
            </a:r>
            <a:r>
              <a:rPr lang="en-GB" altLang="en-US" sz="2400" b="0"/>
              <a:t>)</a:t>
            </a:r>
          </a:p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en-GB" altLang="en-US" sz="2400" b="0"/>
              <a:t>#structure of variables</a:t>
            </a:r>
          </a:p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en-GB" altLang="en-US" sz="2400" b="0"/>
              <a:t>str(</a:t>
            </a:r>
            <a:r>
              <a:rPr lang="en-GB" altLang="en-US" sz="2400" b="0" err="1"/>
              <a:t>fake_data</a:t>
            </a:r>
            <a:r>
              <a:rPr lang="en-GB" altLang="en-US" sz="2400" b="0"/>
              <a:t>)</a:t>
            </a:r>
          </a:p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en-GB" altLang="en-US" sz="2400" b="0"/>
              <a:t>#dimension</a:t>
            </a:r>
          </a:p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en-GB" altLang="en-US" sz="2400" b="0"/>
              <a:t>dim(</a:t>
            </a:r>
            <a:r>
              <a:rPr lang="en-GB" altLang="en-US" sz="2400" b="0" err="1"/>
              <a:t>fake_data</a:t>
            </a:r>
            <a:r>
              <a:rPr lang="en-GB" altLang="en-US" sz="2400" b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259160407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007432" y="1659478"/>
            <a:ext cx="8712565" cy="2688078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pt-BR" altLang="en-US" b="0">
                <a:latin typeface="Courier New" panose="02070309020205020404" pitchFamily="49" charset="0"/>
                <a:cs typeface="Courier New" panose="02070309020205020404" pitchFamily="49" charset="0"/>
              </a:rPr>
              <a:t>dim(</a:t>
            </a:r>
            <a:r>
              <a:rPr lang="pt-BR" altLang="en-US">
                <a:latin typeface="Courier New" panose="02070309020205020404" pitchFamily="49" charset="0"/>
                <a:cs typeface="Courier New" panose="02070309020205020404" pitchFamily="49" charset="0"/>
              </a:rPr>
              <a:t>fake_data</a:t>
            </a:r>
            <a:r>
              <a:rPr lang="pt-BR" altLang="en-US" b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pt-BR" altLang="en-US" b="0">
                <a:latin typeface="Courier New" panose="02070309020205020404" pitchFamily="49" charset="0"/>
                <a:cs typeface="Courier New" panose="02070309020205020404" pitchFamily="49" charset="0"/>
              </a:rPr>
              <a:t>[1] 920 8</a:t>
            </a:r>
          </a:p>
          <a:p>
            <a:pPr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pt-BR" altLang="en-US" b="0"/>
              <a:t>What does this mean?</a:t>
            </a:r>
            <a:endParaRPr lang="en-GB" altLang="en-US" b="0"/>
          </a:p>
        </p:txBody>
      </p:sp>
      <p:sp>
        <p:nvSpPr>
          <p:cNvPr id="4" name="Rectangle 3"/>
          <p:cNvSpPr/>
          <p:nvPr/>
        </p:nvSpPr>
        <p:spPr>
          <a:xfrm>
            <a:off x="0" y="-33251"/>
            <a:ext cx="12192000" cy="864973"/>
          </a:xfrm>
          <a:prstGeom prst="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C3DD069B-D834-4984-B478-0E8404FC807E}"/>
              </a:ext>
            </a:extLst>
          </p:cNvPr>
          <p:cNvSpPr txBox="1">
            <a:spLocks/>
          </p:cNvSpPr>
          <p:nvPr/>
        </p:nvSpPr>
        <p:spPr>
          <a:xfrm>
            <a:off x="1007432" y="151091"/>
            <a:ext cx="10163139" cy="6280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>
                <a:solidFill>
                  <a:schemeClr val="bg1"/>
                </a:solidFill>
                <a:latin typeface="Merriweather"/>
              </a:rPr>
              <a:t>Preview data</a:t>
            </a:r>
          </a:p>
        </p:txBody>
      </p:sp>
    </p:spTree>
    <p:extLst>
      <p:ext uri="{BB962C8B-B14F-4D97-AF65-F5344CB8AC3E}">
        <p14:creationId xmlns:p14="http://schemas.microsoft.com/office/powerpoint/2010/main" val="1304879138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007432" y="1559725"/>
            <a:ext cx="8712565" cy="4406042"/>
          </a:xfrm>
        </p:spPr>
        <p:txBody>
          <a:bodyPr>
            <a:normAutofit/>
          </a:bodyPr>
          <a:lstStyle/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en-GB" altLang="en-US" b="0"/>
              <a:t>With a much larger dataset, we can’t just type the name of data and get the whole dimension it would be pages and pages!</a:t>
            </a:r>
          </a:p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en-GB" altLang="en-US" b="0"/>
              <a:t>We can use </a:t>
            </a:r>
            <a:r>
              <a:rPr lang="en-GB" altLang="en-US" b="0">
                <a:latin typeface="Courier New" panose="02070309020205020404" pitchFamily="49" charset="0"/>
                <a:cs typeface="Courier New" panose="02070309020205020404" pitchFamily="49" charset="0"/>
              </a:rPr>
              <a:t>head()</a:t>
            </a:r>
          </a:p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en-GB" altLang="en-US" b="0">
                <a:latin typeface="Courier New" panose="02070309020205020404" pitchFamily="49" charset="0"/>
                <a:cs typeface="Courier New" panose="02070309020205020404" pitchFamily="49" charset="0"/>
              </a:rPr>
              <a:t>head(</a:t>
            </a:r>
            <a:r>
              <a:rPr lang="en-GB" altLang="en-US" err="1">
                <a:latin typeface="Courier New" panose="02070309020205020404" pitchFamily="49" charset="0"/>
                <a:cs typeface="Courier New" panose="02070309020205020404" pitchFamily="49" charset="0"/>
              </a:rPr>
              <a:t>fake_data</a:t>
            </a:r>
            <a:r>
              <a:rPr lang="en-GB" altLang="en-US" b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en-GB" altLang="en-US" b="0">
                <a:cs typeface="Courier New" panose="02070309020205020404" pitchFamily="49" charset="0"/>
              </a:rPr>
              <a:t>Which shows us the first 6 rows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-33251"/>
            <a:ext cx="12192000" cy="864973"/>
          </a:xfrm>
          <a:prstGeom prst="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C3DD069B-D834-4984-B478-0E8404FC807E}"/>
              </a:ext>
            </a:extLst>
          </p:cNvPr>
          <p:cNvSpPr txBox="1">
            <a:spLocks/>
          </p:cNvSpPr>
          <p:nvPr/>
        </p:nvSpPr>
        <p:spPr>
          <a:xfrm>
            <a:off x="1007432" y="151091"/>
            <a:ext cx="10163139" cy="6280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>
                <a:solidFill>
                  <a:schemeClr val="bg1"/>
                </a:solidFill>
                <a:latin typeface="Merriweather"/>
              </a:rPr>
              <a:t>Preview data</a:t>
            </a:r>
          </a:p>
        </p:txBody>
      </p:sp>
    </p:spTree>
    <p:extLst>
      <p:ext uri="{BB962C8B-B14F-4D97-AF65-F5344CB8AC3E}">
        <p14:creationId xmlns:p14="http://schemas.microsoft.com/office/powerpoint/2010/main" val="3909088211"/>
      </p:ext>
    </p:extLst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007432" y="1709355"/>
            <a:ext cx="8712565" cy="4406042"/>
          </a:xfrm>
        </p:spPr>
        <p:txBody>
          <a:bodyPr>
            <a:normAutofit/>
          </a:bodyPr>
          <a:lstStyle/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en-GB" altLang="en-US" b="0">
                <a:latin typeface="Merriweather"/>
              </a:rPr>
              <a:t>We also have </a:t>
            </a:r>
            <a:r>
              <a:rPr lang="en-GB" altLang="en-US" b="0">
                <a:latin typeface="Merriweather"/>
                <a:cs typeface="Courier New" panose="02070309020205020404" pitchFamily="49" charset="0"/>
              </a:rPr>
              <a:t>tail()</a:t>
            </a:r>
            <a:r>
              <a:rPr lang="en-GB" altLang="en-US" b="0">
                <a:latin typeface="Merriweather"/>
              </a:rPr>
              <a:t> which shows us the last 6 rows. </a:t>
            </a:r>
          </a:p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en-GB" altLang="en-US" b="0">
                <a:latin typeface="Merriweather"/>
              </a:rPr>
              <a:t>We can’t check every single row because we have too many. We can:</a:t>
            </a:r>
          </a:p>
          <a:p>
            <a:pPr marL="698500" lvl="1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en-GB" altLang="en-US">
                <a:latin typeface="Courier New" panose="02070309020205020404" pitchFamily="49" charset="0"/>
                <a:cs typeface="Courier New" panose="02070309020205020404" pitchFamily="49" charset="0"/>
              </a:rPr>
              <a:t>dim() </a:t>
            </a:r>
            <a:r>
              <a:rPr lang="en-GB" altLang="en-US"/>
              <a:t>to check the number of rows / columns</a:t>
            </a:r>
          </a:p>
          <a:p>
            <a:pPr marL="698500" lvl="1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en-GB" altLang="en-US" b="0">
                <a:latin typeface="Courier New" panose="02070309020205020404" pitchFamily="49" charset="0"/>
                <a:cs typeface="Courier New" panose="02070309020205020404" pitchFamily="49" charset="0"/>
              </a:rPr>
              <a:t>head() </a:t>
            </a:r>
            <a:r>
              <a:rPr lang="en-GB" altLang="en-US" b="0"/>
              <a:t>and </a:t>
            </a:r>
            <a:r>
              <a:rPr lang="en-GB" altLang="en-US" b="0">
                <a:latin typeface="Courier New" panose="02070309020205020404" pitchFamily="49" charset="0"/>
                <a:cs typeface="Courier New" panose="02070309020205020404" pitchFamily="49" charset="0"/>
              </a:rPr>
              <a:t>tail() </a:t>
            </a:r>
            <a:r>
              <a:rPr lang="en-GB" altLang="en-US" b="0"/>
              <a:t>to check some rows of data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-33251"/>
            <a:ext cx="12192000" cy="864973"/>
          </a:xfrm>
          <a:prstGeom prst="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C3DD069B-D834-4984-B478-0E8404FC807E}"/>
              </a:ext>
            </a:extLst>
          </p:cNvPr>
          <p:cNvSpPr txBox="1">
            <a:spLocks/>
          </p:cNvSpPr>
          <p:nvPr/>
        </p:nvSpPr>
        <p:spPr>
          <a:xfrm>
            <a:off x="1007432" y="151091"/>
            <a:ext cx="10163139" cy="6280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>
                <a:solidFill>
                  <a:schemeClr val="bg1"/>
                </a:solidFill>
                <a:latin typeface="Merriweather"/>
              </a:rPr>
              <a:t>Preview data</a:t>
            </a:r>
          </a:p>
        </p:txBody>
      </p:sp>
    </p:spTree>
    <p:extLst>
      <p:ext uri="{BB962C8B-B14F-4D97-AF65-F5344CB8AC3E}">
        <p14:creationId xmlns:p14="http://schemas.microsoft.com/office/powerpoint/2010/main" val="58337258"/>
      </p:ext>
    </p:extLst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007432" y="1784169"/>
            <a:ext cx="8712565" cy="4406042"/>
          </a:xfrm>
        </p:spPr>
        <p:txBody>
          <a:bodyPr>
            <a:normAutofit/>
          </a:bodyPr>
          <a:lstStyle/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en-GB" altLang="en-US" b="0"/>
              <a:t>We can also use </a:t>
            </a:r>
            <a:r>
              <a:rPr lang="en-GB" altLang="en-US" b="0" err="1">
                <a:latin typeface="Courier New" panose="02070309020205020404" pitchFamily="49" charset="0"/>
                <a:cs typeface="Courier New" panose="02070309020205020404" pitchFamily="49" charset="0"/>
              </a:rPr>
              <a:t>nrow</a:t>
            </a:r>
            <a:r>
              <a:rPr lang="en-GB" altLang="en-US" b="0"/>
              <a:t> and </a:t>
            </a:r>
            <a:r>
              <a:rPr lang="en-GB" altLang="en-US" b="0" err="1">
                <a:latin typeface="Courier New" panose="02070309020205020404" pitchFamily="49" charset="0"/>
                <a:cs typeface="Courier New" panose="02070309020205020404" pitchFamily="49" charset="0"/>
              </a:rPr>
              <a:t>ncol</a:t>
            </a:r>
            <a:r>
              <a:rPr lang="en-GB" altLang="en-US" b="0"/>
              <a:t> to count the number of rows and columns (like </a:t>
            </a:r>
            <a:r>
              <a:rPr lang="en-GB" altLang="en-US" b="0">
                <a:latin typeface="Courier New" panose="02070309020205020404" pitchFamily="49" charset="0"/>
                <a:cs typeface="Courier New" panose="02070309020205020404" pitchFamily="49" charset="0"/>
              </a:rPr>
              <a:t>dim()</a:t>
            </a:r>
            <a:r>
              <a:rPr lang="en-GB" altLang="en-US" b="0"/>
              <a:t>).</a:t>
            </a:r>
          </a:p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en-GB" altLang="en-US" b="0">
                <a:latin typeface="Courier New" panose="02070309020205020404" pitchFamily="49" charset="0"/>
                <a:cs typeface="Courier New" panose="02070309020205020404" pitchFamily="49" charset="0"/>
              </a:rPr>
              <a:t>length() </a:t>
            </a:r>
            <a:r>
              <a:rPr lang="en-GB" altLang="en-US" b="0"/>
              <a:t>is another way of counting.</a:t>
            </a:r>
          </a:p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en-GB" altLang="en-US" b="0" err="1">
                <a:latin typeface="Courier New" panose="02070309020205020404" pitchFamily="49" charset="0"/>
                <a:cs typeface="Courier New" panose="02070309020205020404" pitchFamily="49" charset="0"/>
              </a:rPr>
              <a:t>colnames</a:t>
            </a:r>
            <a:r>
              <a:rPr lang="en-GB" altLang="en-US" b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GB" altLang="en-US" b="0"/>
              <a:t>will tell us what all of the columns are called – very useful for a large dataset</a:t>
            </a:r>
            <a:endParaRPr lang="en-GB" altLang="en-US" b="0">
              <a:cs typeface="Courier New" panose="02070309020205020404" pitchFamily="49" charset="0"/>
            </a:endParaRPr>
          </a:p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rgbClr val="F26522"/>
              </a:buClr>
            </a:pPr>
            <a:endParaRPr lang="en-GB" altLang="en-US" b="0"/>
          </a:p>
        </p:txBody>
      </p:sp>
      <p:sp>
        <p:nvSpPr>
          <p:cNvPr id="4" name="Rectangle 3"/>
          <p:cNvSpPr/>
          <p:nvPr/>
        </p:nvSpPr>
        <p:spPr>
          <a:xfrm>
            <a:off x="0" y="-33251"/>
            <a:ext cx="12192000" cy="864973"/>
          </a:xfrm>
          <a:prstGeom prst="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C3DD069B-D834-4984-B478-0E8404FC807E}"/>
              </a:ext>
            </a:extLst>
          </p:cNvPr>
          <p:cNvSpPr txBox="1">
            <a:spLocks/>
          </p:cNvSpPr>
          <p:nvPr/>
        </p:nvSpPr>
        <p:spPr>
          <a:xfrm>
            <a:off x="1007432" y="151091"/>
            <a:ext cx="10163139" cy="6280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>
                <a:solidFill>
                  <a:schemeClr val="bg1"/>
                </a:solidFill>
                <a:latin typeface="Merriweather"/>
              </a:rPr>
              <a:t>Preview data</a:t>
            </a:r>
          </a:p>
        </p:txBody>
      </p:sp>
    </p:spTree>
    <p:extLst>
      <p:ext uri="{BB962C8B-B14F-4D97-AF65-F5344CB8AC3E}">
        <p14:creationId xmlns:p14="http://schemas.microsoft.com/office/powerpoint/2010/main" val="1037386466"/>
      </p:ext>
    </p:extLst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949111" y="1210590"/>
            <a:ext cx="8712565" cy="4406042"/>
          </a:xfrm>
        </p:spPr>
        <p:txBody>
          <a:bodyPr>
            <a:normAutofit lnSpcReduction="10000"/>
          </a:bodyPr>
          <a:lstStyle/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en-GB" altLang="en-US" b="0">
                <a:latin typeface="Merriweather"/>
              </a:rPr>
              <a:t>There are a few ways of finding help in RStudio:</a:t>
            </a:r>
          </a:p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en-GB" altLang="en-US" b="0">
                <a:latin typeface="Courier New" panose="02070309020205020404" pitchFamily="49" charset="0"/>
                <a:cs typeface="Courier New" panose="02070309020205020404" pitchFamily="49" charset="0"/>
              </a:rPr>
              <a:t>?</a:t>
            </a:r>
            <a:r>
              <a:rPr lang="en-GB" altLang="en-US" b="0" i="1" err="1">
                <a:latin typeface="Courier New" panose="02070309020205020404" pitchFamily="49" charset="0"/>
                <a:cs typeface="Courier New" panose="02070309020205020404" pitchFamily="49" charset="0"/>
              </a:rPr>
              <a:t>functionName</a:t>
            </a:r>
            <a:r>
              <a:rPr lang="en-GB" altLang="en-US" b="0" i="1">
                <a:latin typeface="Courier New" panose="02070309020205020404" pitchFamily="49" charset="0"/>
                <a:cs typeface="Courier New" panose="02070309020205020404" pitchFamily="49" charset="0"/>
              </a:rPr>
              <a:t> - e.g. </a:t>
            </a:r>
            <a:r>
              <a:rPr lang="en-GB" altLang="en-US" b="0">
                <a:latin typeface="Courier New" panose="02070309020205020404" pitchFamily="49" charset="0"/>
                <a:cs typeface="Courier New" panose="02070309020205020404" pitchFamily="49" charset="0"/>
              </a:rPr>
              <a:t>?head</a:t>
            </a:r>
          </a:p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en-GB" altLang="en-US" b="0">
                <a:latin typeface="Merriweather"/>
              </a:rPr>
              <a:t>Help Tab</a:t>
            </a:r>
          </a:p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en-GB" altLang="en-US" b="0">
                <a:latin typeface="Merriweather"/>
              </a:rPr>
              <a:t>Sometimes these are </a:t>
            </a:r>
            <a:br>
              <a:rPr lang="en-GB" altLang="en-US" b="0">
                <a:latin typeface="Merriweather"/>
              </a:rPr>
            </a:br>
            <a:r>
              <a:rPr lang="en-GB" altLang="en-US" b="0">
                <a:latin typeface="Merriweather"/>
              </a:rPr>
              <a:t>useful, sometimes </a:t>
            </a:r>
            <a:br>
              <a:rPr lang="en-GB" altLang="en-US" b="0">
                <a:latin typeface="Merriweather"/>
              </a:rPr>
            </a:br>
            <a:r>
              <a:rPr lang="en-GB" altLang="en-US" b="0">
                <a:latin typeface="Merriweather"/>
              </a:rPr>
              <a:t>they are not</a:t>
            </a:r>
          </a:p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rgbClr val="F26522"/>
              </a:buClr>
            </a:pPr>
            <a:endParaRPr lang="en-GB" altLang="en-US" b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6310075-6750-4317-8A61-2DD7AE3E14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1778" t="43560" b="4533"/>
          <a:stretch/>
        </p:blipFill>
        <p:spPr>
          <a:xfrm>
            <a:off x="7118466" y="2710238"/>
            <a:ext cx="4496700" cy="386769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-33251"/>
            <a:ext cx="12192000" cy="864973"/>
          </a:xfrm>
          <a:prstGeom prst="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C3DD069B-D834-4984-B478-0E8404FC807E}"/>
              </a:ext>
            </a:extLst>
          </p:cNvPr>
          <p:cNvSpPr txBox="1">
            <a:spLocks/>
          </p:cNvSpPr>
          <p:nvPr/>
        </p:nvSpPr>
        <p:spPr>
          <a:xfrm>
            <a:off x="1007432" y="151091"/>
            <a:ext cx="10163139" cy="6280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>
                <a:solidFill>
                  <a:schemeClr val="bg1"/>
                </a:solidFill>
                <a:latin typeface="Merriweather"/>
              </a:rPr>
              <a:t>Help</a:t>
            </a:r>
          </a:p>
        </p:txBody>
      </p:sp>
    </p:spTree>
    <p:extLst>
      <p:ext uri="{BB962C8B-B14F-4D97-AF65-F5344CB8AC3E}">
        <p14:creationId xmlns:p14="http://schemas.microsoft.com/office/powerpoint/2010/main" val="764157056"/>
      </p:ext>
    </p:extLst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>
            <a:extLst>
              <a:ext uri="{FF2B5EF4-FFF2-40B4-BE49-F238E27FC236}">
                <a16:creationId xmlns:a16="http://schemas.microsoft.com/office/drawing/2014/main" id="{62D419D0-11A2-414D-95E9-7F44BB929018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 rotWithShape="1">
          <a:blip r:embed="rId3"/>
          <a:srcRect l="46496" t="11252" r="44214" b="80996"/>
          <a:stretch/>
        </p:blipFill>
        <p:spPr>
          <a:xfrm>
            <a:off x="8249180" y="1101766"/>
            <a:ext cx="2755643" cy="739123"/>
          </a:xfrm>
          <a:prstGeom prst="rect">
            <a:avLst/>
          </a:prstGeom>
        </p:spPr>
      </p:pic>
      <p:sp>
        <p:nvSpPr>
          <p:cNvPr id="5" name="Rectangle 3">
            <a:extLst>
              <a:ext uri="{FF2B5EF4-FFF2-40B4-BE49-F238E27FC236}">
                <a16:creationId xmlns:a16="http://schemas.microsoft.com/office/drawing/2014/main" id="{01642BD2-6C89-47C6-85E9-E4A323F28D25}"/>
              </a:ext>
            </a:extLst>
          </p:cNvPr>
          <p:cNvSpPr txBox="1">
            <a:spLocks noChangeArrowheads="1"/>
          </p:cNvSpPr>
          <p:nvPr/>
        </p:nvSpPr>
        <p:spPr>
          <a:xfrm>
            <a:off x="1131990" y="2110934"/>
            <a:ext cx="8712565" cy="44060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Wingdings" panose="05000000000000000000" pitchFamily="2" charset="2"/>
              <a:buChar char="§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en-GB" altLang="en-US" b="0"/>
              <a:t>Stack Overflow is a great website</a:t>
            </a:r>
          </a:p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en-GB" altLang="en-US" b="0"/>
              <a:t>People ask questions and post answers</a:t>
            </a:r>
          </a:p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en-GB" altLang="en-US" b="0"/>
              <a:t>There are over 300,000 questions on there</a:t>
            </a:r>
          </a:p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en-GB" altLang="en-US" b="0"/>
              <a:t>Odds are your question has been asked already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-33251"/>
            <a:ext cx="12192000" cy="864973"/>
          </a:xfrm>
          <a:prstGeom prst="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C3DD069B-D834-4984-B478-0E8404FC807E}"/>
              </a:ext>
            </a:extLst>
          </p:cNvPr>
          <p:cNvSpPr txBox="1">
            <a:spLocks/>
          </p:cNvSpPr>
          <p:nvPr/>
        </p:nvSpPr>
        <p:spPr>
          <a:xfrm>
            <a:off x="1007432" y="151091"/>
            <a:ext cx="10163139" cy="6280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>
                <a:solidFill>
                  <a:schemeClr val="bg1"/>
                </a:solidFill>
                <a:latin typeface="Merriweather"/>
              </a:rPr>
              <a:t>Help</a:t>
            </a:r>
          </a:p>
        </p:txBody>
      </p:sp>
    </p:spTree>
    <p:extLst>
      <p:ext uri="{BB962C8B-B14F-4D97-AF65-F5344CB8AC3E}">
        <p14:creationId xmlns:p14="http://schemas.microsoft.com/office/powerpoint/2010/main" val="3056484946"/>
      </p:ext>
    </p:extLst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>
            <a:extLst>
              <a:ext uri="{FF2B5EF4-FFF2-40B4-BE49-F238E27FC236}">
                <a16:creationId xmlns:a16="http://schemas.microsoft.com/office/drawing/2014/main" id="{01642BD2-6C89-47C6-85E9-E4A323F28D25}"/>
              </a:ext>
            </a:extLst>
          </p:cNvPr>
          <p:cNvSpPr txBox="1">
            <a:spLocks noChangeArrowheads="1"/>
          </p:cNvSpPr>
          <p:nvPr/>
        </p:nvSpPr>
        <p:spPr>
          <a:xfrm>
            <a:off x="1131990" y="2110934"/>
            <a:ext cx="8712565" cy="44060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Wingdings" panose="05000000000000000000" pitchFamily="2" charset="2"/>
              <a:buChar char="§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en-GB" altLang="en-US" b="0"/>
              <a:t>ChatGPT is the latest AI</a:t>
            </a:r>
          </a:p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en-GB" altLang="en-US" b="0"/>
              <a:t>Works just like google</a:t>
            </a:r>
          </a:p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en-GB" altLang="en-US" b="0"/>
              <a:t>Anything you want to do, you can ask ChatGPT for answers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-33251"/>
            <a:ext cx="12192000" cy="864973"/>
          </a:xfrm>
          <a:prstGeom prst="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C3DD069B-D834-4984-B478-0E8404FC807E}"/>
              </a:ext>
            </a:extLst>
          </p:cNvPr>
          <p:cNvSpPr txBox="1">
            <a:spLocks/>
          </p:cNvSpPr>
          <p:nvPr/>
        </p:nvSpPr>
        <p:spPr>
          <a:xfrm>
            <a:off x="1007432" y="151091"/>
            <a:ext cx="10163139" cy="6280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>
                <a:solidFill>
                  <a:schemeClr val="bg1"/>
                </a:solidFill>
                <a:latin typeface="Merriweather"/>
              </a:rPr>
              <a:t>Help</a:t>
            </a:r>
          </a:p>
        </p:txBody>
      </p:sp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650B6F21-EEA0-4E08-B8D3-A8C04EA4F5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4555" y="1016064"/>
            <a:ext cx="1597025" cy="159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861146"/>
      </p:ext>
    </p:extLst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3199" y="623454"/>
            <a:ext cx="6859879" cy="829653"/>
          </a:xfrm>
        </p:spPr>
        <p:txBody>
          <a:bodyPr>
            <a:normAutofit/>
          </a:bodyPr>
          <a:lstStyle/>
          <a:p>
            <a:r>
              <a:rPr lang="en-GB" sz="4000" kern="0">
                <a:solidFill>
                  <a:schemeClr val="accent4">
                    <a:lumMod val="60000"/>
                    <a:lumOff val="40000"/>
                  </a:schemeClr>
                </a:solidFill>
                <a:latin typeface="Merriweather"/>
              </a:rPr>
              <a:t>Summary</a:t>
            </a:r>
            <a:endParaRPr lang="en-GB">
              <a:solidFill>
                <a:schemeClr val="accent4">
                  <a:lumMod val="60000"/>
                  <a:lumOff val="40000"/>
                </a:schemeClr>
              </a:solidFill>
              <a:latin typeface="Merriweather"/>
            </a:endParaRPr>
          </a:p>
        </p:txBody>
      </p:sp>
      <p:sp>
        <p:nvSpPr>
          <p:cNvPr id="7171" name="Rectangle 1027"/>
          <p:cNvSpPr>
            <a:spLocks noGrp="1" noChangeArrowheads="1"/>
          </p:cNvSpPr>
          <p:nvPr>
            <p:ph type="body" sz="quarter" idx="13"/>
          </p:nvPr>
        </p:nvSpPr>
        <p:spPr>
          <a:xfrm>
            <a:off x="763199" y="1978153"/>
            <a:ext cx="6859879" cy="2253025"/>
          </a:xfrm>
        </p:spPr>
        <p:txBody>
          <a:bodyPr vert="horz" lIns="91440" tIns="45720" rIns="91440" bIns="45720" rtlCol="0">
            <a:noAutofit/>
          </a:bodyPr>
          <a:lstStyle/>
          <a:p>
            <a:pPr marL="452438" indent="-452438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</a:pPr>
            <a:r>
              <a:rPr lang="en-GB" b="0">
                <a:latin typeface="Merriweather"/>
              </a:rPr>
              <a:t>Principles of R</a:t>
            </a:r>
          </a:p>
          <a:p>
            <a:pPr marL="452438" indent="-452438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</a:pPr>
            <a:r>
              <a:rPr lang="en-GB" b="0">
                <a:latin typeface="Merriweather"/>
              </a:rPr>
              <a:t>Creating Data in R</a:t>
            </a:r>
          </a:p>
          <a:p>
            <a:pPr marL="452438" indent="-452438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</a:pPr>
            <a:r>
              <a:rPr lang="en-GB" b="0">
                <a:latin typeface="Merriweather"/>
              </a:rPr>
              <a:t>Data Handling</a:t>
            </a:r>
          </a:p>
        </p:txBody>
      </p:sp>
    </p:spTree>
    <p:extLst>
      <p:ext uri="{BB962C8B-B14F-4D97-AF65-F5344CB8AC3E}">
        <p14:creationId xmlns:p14="http://schemas.microsoft.com/office/powerpoint/2010/main" val="901876423"/>
      </p:ext>
    </p:extLst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-33251"/>
            <a:ext cx="12192000" cy="864973"/>
          </a:xfrm>
          <a:prstGeom prst="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C3DD069B-D834-4984-B478-0E8404FC807E}"/>
              </a:ext>
            </a:extLst>
          </p:cNvPr>
          <p:cNvSpPr txBox="1">
            <a:spLocks/>
          </p:cNvSpPr>
          <p:nvPr/>
        </p:nvSpPr>
        <p:spPr>
          <a:xfrm>
            <a:off x="1007432" y="151091"/>
            <a:ext cx="10163139" cy="6280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>
                <a:solidFill>
                  <a:schemeClr val="bg1"/>
                </a:solidFill>
                <a:latin typeface="Merriweather"/>
              </a:rPr>
              <a:t>Acknowledgement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B19210B-F41A-5043-B73C-AFCB1DA15B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4354" y="2505183"/>
            <a:ext cx="7456758" cy="2100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6703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C634A7A-7C49-DD7E-D190-D770B3D075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592" y="1656050"/>
            <a:ext cx="8755565" cy="520195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62E44FE-A45C-4B46-2923-CCE90445D370}"/>
              </a:ext>
            </a:extLst>
          </p:cNvPr>
          <p:cNvCxnSpPr/>
          <p:nvPr/>
        </p:nvCxnSpPr>
        <p:spPr>
          <a:xfrm flipV="1">
            <a:off x="2609386" y="1442225"/>
            <a:ext cx="1165301" cy="990600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A7F1DF5-5553-E114-1EF1-3BB6F5778DF5}"/>
              </a:ext>
            </a:extLst>
          </p:cNvPr>
          <p:cNvCxnSpPr>
            <a:cxnSpLocks/>
          </p:cNvCxnSpPr>
          <p:nvPr/>
        </p:nvCxnSpPr>
        <p:spPr>
          <a:xfrm flipV="1">
            <a:off x="5118410" y="1572322"/>
            <a:ext cx="1165301" cy="990600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2153764-597A-4CC1-8A57-6D6E15D399DB}"/>
              </a:ext>
            </a:extLst>
          </p:cNvPr>
          <p:cNvCxnSpPr>
            <a:cxnSpLocks/>
          </p:cNvCxnSpPr>
          <p:nvPr/>
        </p:nvCxnSpPr>
        <p:spPr>
          <a:xfrm flipV="1">
            <a:off x="8342971" y="3393688"/>
            <a:ext cx="1165301" cy="990600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1C01565-4650-9937-6738-A38AB43BBF1A}"/>
              </a:ext>
            </a:extLst>
          </p:cNvPr>
          <p:cNvSpPr txBox="1"/>
          <p:nvPr/>
        </p:nvSpPr>
        <p:spPr>
          <a:xfrm>
            <a:off x="3590925" y="1085849"/>
            <a:ext cx="933450" cy="369332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Console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4F7E073-619C-5E5F-AFD4-64177479B94A}"/>
              </a:ext>
            </a:extLst>
          </p:cNvPr>
          <p:cNvSpPr txBox="1"/>
          <p:nvPr/>
        </p:nvSpPr>
        <p:spPr>
          <a:xfrm>
            <a:off x="6019800" y="1209674"/>
            <a:ext cx="933450" cy="369332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Script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51F6084-BEF8-3DC0-FABF-D5CC29F910A8}"/>
              </a:ext>
            </a:extLst>
          </p:cNvPr>
          <p:cNvSpPr txBox="1"/>
          <p:nvPr/>
        </p:nvSpPr>
        <p:spPr>
          <a:xfrm>
            <a:off x="9210675" y="2981324"/>
            <a:ext cx="1381125" cy="369332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Plot window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6255773-C868-4F21-9A32-C8A8CDBE99EA}"/>
              </a:ext>
            </a:extLst>
          </p:cNvPr>
          <p:cNvSpPr/>
          <p:nvPr/>
        </p:nvSpPr>
        <p:spPr>
          <a:xfrm>
            <a:off x="0" y="0"/>
            <a:ext cx="12192000" cy="864973"/>
          </a:xfrm>
          <a:prstGeom prst="rect">
            <a:avLst/>
          </a:prstGeom>
          <a:solidFill>
            <a:srgbClr val="4472C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Title 3">
            <a:extLst>
              <a:ext uri="{FF2B5EF4-FFF2-40B4-BE49-F238E27FC236}">
                <a16:creationId xmlns:a16="http://schemas.microsoft.com/office/drawing/2014/main" id="{CED177F6-E13A-47BB-9A6E-1C53A37348F8}"/>
              </a:ext>
            </a:extLst>
          </p:cNvPr>
          <p:cNvSpPr txBox="1">
            <a:spLocks/>
          </p:cNvSpPr>
          <p:nvPr/>
        </p:nvSpPr>
        <p:spPr>
          <a:xfrm>
            <a:off x="1007432" y="151091"/>
            <a:ext cx="10163139" cy="6280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>
                <a:solidFill>
                  <a:prstClr val="white"/>
                </a:solidFill>
                <a:latin typeface="Merriweather"/>
              </a:rPr>
              <a:t>GUI Interface</a:t>
            </a: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24A20EBB-9EB8-4827-A9D7-007B8055DC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004678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Shape 141"/>
          <p:cNvPicPr preferRelativeResize="0"/>
          <p:nvPr/>
        </p:nvPicPr>
        <p:blipFill rotWithShape="1">
          <a:blip r:embed="rId3">
            <a:alphaModFix/>
          </a:blip>
          <a:srcRect t="16840"/>
          <a:stretch/>
        </p:blipFill>
        <p:spPr>
          <a:xfrm>
            <a:off x="0" y="0"/>
            <a:ext cx="12191992" cy="5519080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Shape 142"/>
          <p:cNvSpPr txBox="1"/>
          <p:nvPr/>
        </p:nvSpPr>
        <p:spPr>
          <a:xfrm>
            <a:off x="963097" y="1524095"/>
            <a:ext cx="10231548" cy="993776"/>
          </a:xfrm>
          <a:prstGeom prst="rect">
            <a:avLst/>
          </a:prstGeom>
          <a:noFill/>
          <a:ln>
            <a:noFill/>
          </a:ln>
        </p:spPr>
        <p:txBody>
          <a:bodyPr wrap="square" lIns="121897" tIns="121897" rIns="121897" bIns="121897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34375"/>
              <a:buFontTx/>
              <a:buNone/>
              <a:tabLst/>
              <a:defRPr/>
            </a:pPr>
            <a:r>
              <a:rPr lang="en-GB" sz="4400" b="1">
                <a:solidFill>
                  <a:srgbClr val="FFFFFF"/>
                </a:solidFill>
                <a:latin typeface="Merriweather"/>
                <a:ea typeface="Merriweather"/>
                <a:cs typeface="Arial" panose="020B0604020202020204" pitchFamily="34" charset="0"/>
                <a:sym typeface="Merriweather"/>
              </a:rPr>
              <a:t>Data Manipulation &amp; Visualizations</a:t>
            </a:r>
            <a:endParaRPr kumimoji="0" lang="en-GB" sz="4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rriweather"/>
              <a:ea typeface="Merriweather"/>
              <a:cs typeface="Arial" panose="020B0604020202020204" pitchFamily="34" charset="0"/>
              <a:sym typeface="Merriweather"/>
            </a:endParaRPr>
          </a:p>
        </p:txBody>
      </p:sp>
      <p:cxnSp>
        <p:nvCxnSpPr>
          <p:cNvPr id="143" name="Shape 143"/>
          <p:cNvCxnSpPr/>
          <p:nvPr/>
        </p:nvCxnSpPr>
        <p:spPr>
          <a:xfrm>
            <a:off x="5775672" y="3861022"/>
            <a:ext cx="606400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lg" len="lg"/>
            <a:tailEnd type="none" w="lg" len="lg"/>
          </a:ln>
        </p:spPr>
      </p:cxnSp>
      <p:pic>
        <p:nvPicPr>
          <p:cNvPr id="149" name="Shape 149" descr="1280px-University_of_Southampton_Logo.svg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20456" y="6177295"/>
            <a:ext cx="2351078" cy="464538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5131463" y="5133850"/>
            <a:ext cx="18948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Feb 2023</a:t>
            </a:r>
          </a:p>
        </p:txBody>
      </p:sp>
      <p:pic>
        <p:nvPicPr>
          <p:cNvPr id="10" name="Picture 9" descr="wp_logotype_navy_hi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914" y="6137108"/>
            <a:ext cx="2137240" cy="464538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Shape 142"/>
          <p:cNvSpPr txBox="1"/>
          <p:nvPr/>
        </p:nvSpPr>
        <p:spPr>
          <a:xfrm>
            <a:off x="980221" y="2360171"/>
            <a:ext cx="10231548" cy="993776"/>
          </a:xfrm>
          <a:prstGeom prst="rect">
            <a:avLst/>
          </a:prstGeom>
          <a:noFill/>
          <a:ln>
            <a:noFill/>
          </a:ln>
        </p:spPr>
        <p:txBody>
          <a:bodyPr wrap="square" lIns="121897" tIns="121897" rIns="121897" bIns="121897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34375"/>
              <a:buFontTx/>
              <a:buNone/>
              <a:tabLst/>
              <a:defRPr/>
            </a:pPr>
            <a:endParaRPr kumimoji="0" lang="en-GB" sz="32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rriweather"/>
              <a:ea typeface="Merriweather"/>
              <a:cs typeface="Arial" panose="020B0604020202020204" pitchFamily="34" charset="0"/>
              <a:sym typeface="Merriweather"/>
            </a:endParaRPr>
          </a:p>
        </p:txBody>
      </p:sp>
      <p:pic>
        <p:nvPicPr>
          <p:cNvPr id="12" name="Picture 11" descr="Logo&#10;&#10;Description automatically generated">
            <a:extLst>
              <a:ext uri="{FF2B5EF4-FFF2-40B4-BE49-F238E27FC236}">
                <a16:creationId xmlns:a16="http://schemas.microsoft.com/office/drawing/2014/main" id="{A385ED2D-8695-4F62-B396-A8E7E2D65E5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1934" y="5995103"/>
            <a:ext cx="2142613" cy="606543"/>
          </a:xfrm>
          <a:prstGeom prst="rect">
            <a:avLst/>
          </a:prstGeom>
        </p:spPr>
      </p:pic>
      <p:sp>
        <p:nvSpPr>
          <p:cNvPr id="13" name="Shape 144">
            <a:extLst>
              <a:ext uri="{FF2B5EF4-FFF2-40B4-BE49-F238E27FC236}">
                <a16:creationId xmlns:a16="http://schemas.microsoft.com/office/drawing/2014/main" id="{59269698-A55F-4982-B8AD-228B3495648B}"/>
              </a:ext>
            </a:extLst>
          </p:cNvPr>
          <p:cNvSpPr txBox="1"/>
          <p:nvPr/>
        </p:nvSpPr>
        <p:spPr>
          <a:xfrm>
            <a:off x="1175365" y="3884273"/>
            <a:ext cx="9841260" cy="993769"/>
          </a:xfrm>
          <a:prstGeom prst="rect">
            <a:avLst/>
          </a:prstGeom>
          <a:noFill/>
          <a:ln>
            <a:noFill/>
          </a:ln>
        </p:spPr>
        <p:txBody>
          <a:bodyPr wrap="square" lIns="121897" tIns="121897" rIns="121897" bIns="121897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Roboto"/>
                <a:cs typeface="Arial"/>
                <a:sym typeface="Roboto"/>
              </a:rPr>
              <a:t>Dr. Ortis Yankey,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Roboto"/>
                <a:cs typeface="Arial"/>
                <a:sym typeface="Roboto"/>
              </a:rPr>
              <a:t>Research Fellow, WorldPop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1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Roboto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0223985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F5F1DB-FD41-655B-D14C-52BD0FF907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en-GB" sz="3700">
                <a:cs typeface="Calibri Light"/>
              </a:rPr>
              <a:t>Part 2: Data Manipulation and Visualization </a:t>
            </a: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5">
              <a:lumMod val="100000"/>
              <a:lumOff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49A5C8-E777-B586-8404-66FED73C3B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404164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GB" sz="2400" b="1">
                <a:ea typeface="+mn-lt"/>
                <a:cs typeface="+mn-lt"/>
              </a:rPr>
              <a:t>Contents</a:t>
            </a:r>
            <a:r>
              <a:rPr lang="en-GB" sz="2400">
                <a:ea typeface="+mn-lt"/>
                <a:cs typeface="+mn-lt"/>
              </a:rPr>
              <a:t> </a:t>
            </a:r>
          </a:p>
          <a:p>
            <a:pPr lvl="1">
              <a:lnSpc>
                <a:spcPct val="150000"/>
              </a:lnSpc>
              <a:buFont typeface="Wingdings,Sans-Serif" panose="020B0604020202020204" pitchFamily="34" charset="0"/>
              <a:buChar char="§"/>
            </a:pPr>
            <a:r>
              <a:rPr lang="en-GB">
                <a:ea typeface="+mn-lt"/>
                <a:cs typeface="+mn-lt"/>
              </a:rPr>
              <a:t>Basic Data Manipulation</a:t>
            </a:r>
          </a:p>
          <a:p>
            <a:pPr lvl="1">
              <a:lnSpc>
                <a:spcPct val="150000"/>
              </a:lnSpc>
              <a:buFont typeface="Wingdings,Sans-Serif" panose="020B0604020202020204" pitchFamily="34" charset="0"/>
              <a:buChar char="§"/>
            </a:pPr>
            <a:r>
              <a:rPr lang="en-GB">
                <a:ea typeface="+mn-lt"/>
                <a:cs typeface="+mn-lt"/>
              </a:rPr>
              <a:t>Advanced data manipulation with tidyverse</a:t>
            </a:r>
          </a:p>
          <a:p>
            <a:pPr lvl="1">
              <a:lnSpc>
                <a:spcPct val="150000"/>
              </a:lnSpc>
              <a:buFont typeface="Wingdings,Sans-Serif" panose="020B0604020202020204" pitchFamily="34" charset="0"/>
              <a:buChar char="§"/>
            </a:pPr>
            <a:r>
              <a:rPr lang="en-GB">
                <a:ea typeface="+mn-lt"/>
                <a:cs typeface="+mn-lt"/>
              </a:rPr>
              <a:t>Data visualization</a:t>
            </a:r>
          </a:p>
          <a:p>
            <a:pPr lvl="1">
              <a:lnSpc>
                <a:spcPct val="150000"/>
              </a:lnSpc>
              <a:buFont typeface="Wingdings,Sans-Serif" panose="020B0604020202020204" pitchFamily="34" charset="0"/>
              <a:buChar char="§"/>
            </a:pPr>
            <a:r>
              <a:rPr lang="en-US" sz="2400">
                <a:ea typeface="+mn-lt"/>
                <a:cs typeface="+mn-lt"/>
              </a:rPr>
              <a:t>Using ggplot for data visualization</a:t>
            </a:r>
          </a:p>
          <a:p>
            <a:pPr lvl="1">
              <a:buFont typeface="Wingdings,Sans-Serif" panose="020B0604020202020204" pitchFamily="34" charset="0"/>
              <a:buChar char="§"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93635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xfrm>
            <a:off x="846513" y="232122"/>
            <a:ext cx="9652462" cy="532648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GB" altLang="en-US" b="1">
                <a:solidFill>
                  <a:schemeClr val="bg1"/>
                </a:solidFill>
                <a:latin typeface="Merriweather"/>
              </a:rPr>
              <a:t>Sub-setting / Slicing a variable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229896" y="902096"/>
            <a:ext cx="8712565" cy="4179751"/>
          </a:xfrm>
        </p:spPr>
        <p:txBody>
          <a:bodyPr>
            <a:normAutofit/>
          </a:bodyPr>
          <a:lstStyle/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rgbClr val="F26522"/>
              </a:buClr>
            </a:pPr>
            <a:r>
              <a:rPr lang="en-GB" altLang="en-US" b="0"/>
              <a:t>Sometimes we need to select out a specific part of a variable</a:t>
            </a:r>
          </a:p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rgbClr val="F26522"/>
              </a:buClr>
            </a:pPr>
            <a:r>
              <a:rPr lang="en-GB" altLang="en-US" b="0"/>
              <a:t>We can use </a:t>
            </a:r>
            <a:r>
              <a:rPr lang="en-GB" altLang="en-US" b="0">
                <a:latin typeface="Courier New" panose="02070309020205020404" pitchFamily="49" charset="0"/>
                <a:cs typeface="Courier New" panose="02070309020205020404" pitchFamily="49" charset="0"/>
              </a:rPr>
              <a:t>[ ]</a:t>
            </a:r>
            <a:r>
              <a:rPr lang="en-GB" altLang="en-US" b="0"/>
              <a:t> for this</a:t>
            </a:r>
          </a:p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rgbClr val="F26522"/>
              </a:buClr>
            </a:pPr>
            <a:r>
              <a:rPr lang="en-GB" altLang="en-US"/>
              <a:t>It’</a:t>
            </a:r>
            <a:r>
              <a:rPr lang="en-GB" altLang="en-US" b="0"/>
              <a:t>s called sub-setting or slicing</a:t>
            </a:r>
          </a:p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rgbClr val="F26522"/>
              </a:buClr>
            </a:pPr>
            <a:r>
              <a:rPr lang="en-GB" altLang="en-US" b="0" err="1">
                <a:latin typeface="Courier New" panose="02070309020205020404" pitchFamily="49" charset="0"/>
                <a:cs typeface="Courier New" panose="02070309020205020404" pitchFamily="49" charset="0"/>
              </a:rPr>
              <a:t>data.vector</a:t>
            </a:r>
            <a:r>
              <a:rPr lang="en-GB" altLang="en-US" b="0">
                <a:latin typeface="Courier New" panose="02070309020205020404" pitchFamily="49" charset="0"/>
                <a:cs typeface="Courier New" panose="02070309020205020404" pitchFamily="49" charset="0"/>
              </a:rPr>
              <a:t>[index]</a:t>
            </a:r>
          </a:p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rgbClr val="F26522"/>
              </a:buClr>
            </a:pPr>
            <a:endParaRPr lang="en-GB" altLang="en-US" b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C880B0-15E9-4D79-9FCA-8B32AEAEC309}"/>
              </a:ext>
            </a:extLst>
          </p:cNvPr>
          <p:cNvSpPr txBox="1"/>
          <p:nvPr/>
        </p:nvSpPr>
        <p:spPr>
          <a:xfrm>
            <a:off x="681112" y="4724692"/>
            <a:ext cx="11359298" cy="2031325"/>
          </a:xfrm>
          <a:prstGeom prst="rect">
            <a:avLst/>
          </a:prstGeom>
          <a:solidFill>
            <a:srgbClr val="E7E6E6"/>
          </a:solidFill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#Sub-Setting/Slicing a variable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#We want to subset states with a population of less 2million people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Nigeria_Pop</a:t>
            </a:r>
            <a:r>
              <a:rPr kumimoji="0" lang="en-GB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[</a:t>
            </a:r>
            <a:r>
              <a:rPr kumimoji="0" lang="en-GB" sz="1400" b="0" i="0" u="none" strike="noStrike" kern="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Nigeria_Pop$total</a:t>
            </a:r>
            <a:r>
              <a:rPr kumimoji="0" lang="en-GB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&lt; 2000000, ]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400" kern="0">
              <a:solidFill>
                <a:prstClr val="black"/>
              </a:solidFill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FID </a:t>
            </a:r>
            <a:r>
              <a:rPr kumimoji="0" lang="en-GB" sz="1400" b="0" i="0" u="none" strike="noStrike" kern="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statecode</a:t>
            </a:r>
            <a:r>
              <a:rPr kumimoji="0" lang="en-GB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</a:t>
            </a:r>
            <a:r>
              <a:rPr kumimoji="0" lang="en-GB" sz="1400" b="0" i="0" u="none" strike="noStrike" kern="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statename</a:t>
            </a:r>
            <a:r>
              <a:rPr kumimoji="0" lang="en-GB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</a:t>
            </a:r>
            <a:r>
              <a:rPr kumimoji="0" lang="en-GB" sz="1400" b="0" i="0" u="none" strike="noStrike" kern="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capcity</a:t>
            </a:r>
            <a:r>
              <a:rPr kumimoji="0" lang="en-GB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 id region   total     q025    q05     q25     q50     q75     q95    q975 </a:t>
            </a:r>
            <a:r>
              <a:rPr kumimoji="0" lang="en-GB" sz="1400" b="0" i="0" u="none" strike="noStrike" kern="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precipitation_mean</a:t>
            </a:r>
            <a:endParaRPr kumimoji="0" lang="en-GB" sz="14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6   5        BY   Bayelsa Yenagoa 159      5 1099952 913600.2 937998 1021962 1089311 1165762 1300838 1356331           1480.652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 </a:t>
            </a:r>
            <a:r>
              <a:rPr kumimoji="0" lang="en-GB" sz="1400" b="0" i="0" u="none" strike="noStrike" kern="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temperature_mean</a:t>
            </a:r>
            <a:r>
              <a:rPr kumimoji="0" lang="en-GB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elevation     slope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6         25.64804  310.2857 0.4285714</a:t>
            </a:r>
          </a:p>
        </p:txBody>
      </p:sp>
    </p:spTree>
    <p:extLst>
      <p:ext uri="{BB962C8B-B14F-4D97-AF65-F5344CB8AC3E}">
        <p14:creationId xmlns:p14="http://schemas.microsoft.com/office/powerpoint/2010/main" val="1528817799"/>
      </p:ext>
    </p:extLst>
  </p:cSld>
  <p:clrMapOvr>
    <a:masterClrMapping/>
  </p:clrMapOvr>
  <p:transition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xfrm>
            <a:off x="846513" y="232122"/>
            <a:ext cx="9652462" cy="532648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GB" altLang="en-US" b="1">
                <a:solidFill>
                  <a:schemeClr val="bg1"/>
                </a:solidFill>
                <a:latin typeface="Merriweather"/>
              </a:rPr>
              <a:t>Sub-setting / Slicing a variable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4EF5A6E-F774-48E0-9C5A-B528B70314B9}"/>
              </a:ext>
            </a:extLst>
          </p:cNvPr>
          <p:cNvSpPr>
            <a:spLocks noGrp="1" noChangeArrowheads="1"/>
          </p:cNvSpPr>
          <p:nvPr/>
        </p:nvSpPr>
        <p:spPr>
          <a:xfrm>
            <a:off x="1739717" y="1339125"/>
            <a:ext cx="8712565" cy="41797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rgbClr val="F26522"/>
              </a:buClr>
            </a:pPr>
            <a:r>
              <a:rPr lang="en-GB" altLang="en-US" b="0">
                <a:latin typeface="+mj-lt"/>
                <a:cs typeface="Courier New" panose="02070309020205020404" pitchFamily="49" charset="0"/>
              </a:rPr>
              <a:t>We can also use</a:t>
            </a:r>
            <a:r>
              <a:rPr lang="en-GB" altLang="en-US" b="0">
                <a:latin typeface="Courier New" panose="02070309020205020404" pitchFamily="49" charset="0"/>
                <a:cs typeface="Courier New" panose="02070309020205020404" pitchFamily="49" charset="0"/>
              </a:rPr>
              <a:t> : </a:t>
            </a:r>
            <a:r>
              <a:rPr lang="en-GB" altLang="en-US" b="0">
                <a:cs typeface="Courier New" panose="02070309020205020404" pitchFamily="49" charset="0"/>
              </a:rPr>
              <a:t>to represent a range</a:t>
            </a:r>
          </a:p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rgbClr val="F26522"/>
              </a:buClr>
            </a:pPr>
            <a:r>
              <a:rPr lang="en-GB" altLang="en-US">
                <a:latin typeface="Courier New" panose="02070309020205020404" pitchFamily="49" charset="0"/>
                <a:cs typeface="Courier New" panose="02070309020205020404" pitchFamily="49" charset="0"/>
              </a:rPr>
              <a:t>Which can also be use to slice through data</a:t>
            </a:r>
            <a:endParaRPr lang="en-GB" altLang="en-US" b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rgbClr val="F26522"/>
              </a:buClr>
            </a:pPr>
            <a:endParaRPr lang="en-GB" altLang="en-US" b="0">
              <a:latin typeface="+mj-lt"/>
              <a:cs typeface="Courier New" panose="020703090202050204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E3A7DE-2457-4DC2-A91C-1F0CD00E8D7C}"/>
              </a:ext>
            </a:extLst>
          </p:cNvPr>
          <p:cNvSpPr txBox="1"/>
          <p:nvPr/>
        </p:nvSpPr>
        <p:spPr>
          <a:xfrm>
            <a:off x="416350" y="3429000"/>
            <a:ext cx="11359298" cy="3108543"/>
          </a:xfrm>
          <a:prstGeom prst="rect">
            <a:avLst/>
          </a:prstGeom>
          <a:solidFill>
            <a:srgbClr val="E7E6E6"/>
          </a:solidFill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#Slice data by index. We want to select the first 10 rows of our population data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Nigeria_Pop</a:t>
            </a:r>
            <a:r>
              <a:rPr kumimoji="0" lang="en-GB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[1:10, ]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400" kern="0">
              <a:solidFill>
                <a:prstClr val="black"/>
              </a:solidFill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FID </a:t>
            </a:r>
            <a:r>
              <a:rPr kumimoji="0" lang="en-GB" sz="1400" b="0" i="0" u="none" strike="noStrike" kern="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statecode</a:t>
            </a:r>
            <a:r>
              <a:rPr kumimoji="0" lang="en-GB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  </a:t>
            </a:r>
            <a:r>
              <a:rPr kumimoji="0" lang="en-GB" sz="1400" b="0" i="0" u="none" strike="noStrike" kern="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statename</a:t>
            </a:r>
            <a:r>
              <a:rPr kumimoji="0" lang="en-GB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 </a:t>
            </a:r>
            <a:r>
              <a:rPr kumimoji="0" lang="en-GB" sz="1400" b="0" i="0" u="none" strike="noStrike" kern="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capcity</a:t>
            </a:r>
            <a:r>
              <a:rPr kumimoji="0" lang="en-GB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 id region   total      q025     q05     q25     q50      q75      q95     q975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1    0        PL     Plateau      Jos 180      2 3639275 2238255.5 2410572 2962401 3444654  4085814  5513280  6174099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2    1        AK   </a:t>
            </a:r>
            <a:r>
              <a:rPr kumimoji="0" lang="en-GB" sz="1400" b="0" i="0" u="none" strike="noStrike" kern="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Akwa</a:t>
            </a:r>
            <a:r>
              <a:rPr kumimoji="0" lang="en-GB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Ibom      </a:t>
            </a:r>
            <a:r>
              <a:rPr kumimoji="0" lang="en-GB" sz="1400" b="0" i="0" u="none" strike="noStrike" kern="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Uyo</a:t>
            </a:r>
            <a:r>
              <a:rPr kumimoji="0" lang="en-GB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181      1 3485613 3033511.9 3104335 3310985 3467975  3642350  3925477  4024870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3    2        TA      Taraba  </a:t>
            </a:r>
            <a:r>
              <a:rPr kumimoji="0" lang="en-GB" sz="1400" b="0" i="0" u="none" strike="noStrike" kern="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Jalingo</a:t>
            </a:r>
            <a:r>
              <a:rPr kumimoji="0" lang="en-GB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192      2 4228507 1984272.3 2229877 3151859 3863693  4874087  7290584  8512098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4    3        KD      Kaduna   </a:t>
            </a:r>
            <a:r>
              <a:rPr kumimoji="0" lang="en-GB" sz="1400" b="0" i="0" u="none" strike="noStrike" kern="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Kaduna</a:t>
            </a:r>
            <a:r>
              <a:rPr kumimoji="0" lang="en-GB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194      9 8620189 7410068.9 7586108 8124712 8567865  9038946  9877225 10197561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5    4        OG        Ogun Abeokuta 218     11 9506520 6495977.1 6885790 8173522 9177297 10474327 13068066 14271819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6    5        BY     Bayelsa  Yenagoa 159      5 1099952  913600.2  937998 1021962 1089311  1165762  1300838  1356331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7    6        AD     Adamawa     Yola 226      2 3606704 3170179.5 3228696 3434705 3587957  3756568  4034200  4146925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8    7        CR Cross River  Calabar 229      6 2969531 1351366.6 1517248 2156958 2744471  3468072  5142649  6030866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9    8        OS        Osun  Oshogbo 255      7 4747219 3409215.9 3595666 4195569 4644190  5174428  6208891  6711189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10   9        EK       Ekiti      Ado 160      7 2073712 1274603.3 1399050 1773326 2002807  2269961  2979712  3362753</a:t>
            </a:r>
          </a:p>
        </p:txBody>
      </p:sp>
    </p:spTree>
    <p:extLst>
      <p:ext uri="{BB962C8B-B14F-4D97-AF65-F5344CB8AC3E}">
        <p14:creationId xmlns:p14="http://schemas.microsoft.com/office/powerpoint/2010/main" val="720315255"/>
      </p:ext>
    </p:extLst>
  </p:cSld>
  <p:clrMapOvr>
    <a:masterClrMapping/>
  </p:clrMapOvr>
  <p:transition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xfrm>
            <a:off x="978617" y="74179"/>
            <a:ext cx="8553309" cy="732155"/>
          </a:xfrm>
        </p:spPr>
        <p:txBody>
          <a:bodyPr>
            <a:normAutofit/>
          </a:bodyPr>
          <a:lstStyle/>
          <a:p>
            <a:r>
              <a:rPr lang="en-GB" altLang="en-US" sz="4000" b="1">
                <a:solidFill>
                  <a:schemeClr val="bg1"/>
                </a:solidFill>
                <a:latin typeface="Merriweather"/>
              </a:rPr>
              <a:t>Summarizing data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978618" y="1551414"/>
            <a:ext cx="8712565" cy="4179751"/>
          </a:xfrm>
        </p:spPr>
        <p:txBody>
          <a:bodyPr>
            <a:normAutofit/>
          </a:bodyPr>
          <a:lstStyle/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rgbClr val="F26522"/>
              </a:buClr>
            </a:pPr>
            <a:r>
              <a:rPr lang="en-GB" altLang="en-US" b="0">
                <a:latin typeface="+mj-lt"/>
                <a:cs typeface="Courier New" panose="02070309020205020404" pitchFamily="49" charset="0"/>
              </a:rPr>
              <a:t>We can </a:t>
            </a:r>
            <a:r>
              <a:rPr lang="en-GB" altLang="en-US">
                <a:latin typeface="+mj-lt"/>
                <a:cs typeface="Courier New" panose="02070309020205020404" pitchFamily="49" charset="0"/>
              </a:rPr>
              <a:t>summarize the data using the summary ( )</a:t>
            </a:r>
            <a:r>
              <a:rPr lang="en-GB" altLang="en-US" b="0">
                <a:latin typeface="+mj-lt"/>
                <a:cs typeface="Courier New" panose="02070309020205020404" pitchFamily="49" charset="0"/>
              </a:rPr>
              <a:t>:</a:t>
            </a:r>
          </a:p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rgbClr val="F26522"/>
              </a:buClr>
            </a:pPr>
            <a:endParaRPr lang="en-GB" altLang="en-US" b="0">
              <a:latin typeface="+mj-lt"/>
              <a:cs typeface="Courier New" panose="020703090202050204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B72D24-6657-480A-8986-B96F0D57C9A1}"/>
              </a:ext>
            </a:extLst>
          </p:cNvPr>
          <p:cNvSpPr txBox="1"/>
          <p:nvPr/>
        </p:nvSpPr>
        <p:spPr>
          <a:xfrm>
            <a:off x="416351" y="2622622"/>
            <a:ext cx="11463207" cy="3754874"/>
          </a:xfrm>
          <a:prstGeom prst="rect">
            <a:avLst/>
          </a:prstGeom>
          <a:solidFill>
            <a:srgbClr val="E7E6E6"/>
          </a:solidFill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#Summary statistics of data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summary(</a:t>
            </a:r>
            <a:r>
              <a:rPr kumimoji="0" lang="en-GB" sz="1400" b="0" i="0" u="none" strike="noStrike" kern="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Nigeria_Pop</a:t>
            </a:r>
            <a:r>
              <a:rPr kumimoji="0" lang="en-GB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400" kern="0">
              <a:solidFill>
                <a:prstClr val="black"/>
              </a:solidFill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FID      </a:t>
            </a:r>
            <a:r>
              <a:rPr kumimoji="0" lang="en-GB" sz="1400" b="0" i="0" u="none" strike="noStrike" kern="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statecode</a:t>
            </a:r>
            <a:r>
              <a:rPr kumimoji="0" lang="en-GB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         </a:t>
            </a:r>
            <a:r>
              <a:rPr kumimoji="0" lang="en-GB" sz="1400" b="0" i="0" u="none" strike="noStrike" kern="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statename</a:t>
            </a:r>
            <a:r>
              <a:rPr kumimoji="0" lang="en-GB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          </a:t>
            </a:r>
            <a:r>
              <a:rPr kumimoji="0" lang="en-GB" sz="1400" b="0" i="0" u="none" strike="noStrike" kern="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capcity</a:t>
            </a:r>
            <a:r>
              <a:rPr kumimoji="0" lang="en-GB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               id            region           total   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Min.   : 0   Length:37          </a:t>
            </a:r>
            <a:r>
              <a:rPr kumimoji="0" lang="en-GB" sz="1400" b="0" i="0" u="none" strike="noStrike" kern="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Length:37</a:t>
            </a:r>
            <a:r>
              <a:rPr kumimoji="0" lang="en-GB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         </a:t>
            </a:r>
            <a:r>
              <a:rPr kumimoji="0" lang="en-GB" sz="1400" b="0" i="0" u="none" strike="noStrike" kern="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Length:37</a:t>
            </a:r>
            <a:r>
              <a:rPr kumimoji="0" lang="en-GB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         Min.   :159.0   Min.   : 1.000   Min.   : 1099952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1st Qu.: 9   Class :character   Class :character   Class :character   1st Qu.:173.0   1st Qu.: 2.000   1st Qu.: 3457181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Median :18   Mode  :character   Mode  :character   Mode  :character   Median :199.0   Median : 5.000   Median : 4083570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Mean   :18                                                            Mean   :204.6   Mean   : 5.486   Mean   : 4874628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3rd Qu.:27                                                            3rd Qu.:240.0   3rd Qu.: 9.000   3rd Qu.: 5625974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Max.   :36                                                            Max.   :256.0   Max.   :11.000   Max.   :13724246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     q025               q05                q25                q50                q75                q95                q975   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Min.   :  913600   Min.   :  937998   Min.   : 1021962   Min.   : 1089310   Min.   : 1165762   Min.   : 1300838   Min.   : 1356331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1st Qu.: 2238255   1st Qu.: 2410572   1st Qu.: 3035243   1st Qu.: 3432599   1st Qu.: 3639419   1st Qu.: 4491149   1st Qu.: 4842767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Median : 2947545   Median : 3104335   Median : 3440110   Median : 3898228   Median : 4504456   Median : 5984245   Median : 6711189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Mean   : 3363594   Mean   : 3564468   Mean   : 4223006   Mean   : 4710728   Mean   : 5317267   Mean   : 6702662   Mean   : 7382334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3rd Qu.: 3409216   3rd Qu.: 3623950   3rd Qu.: 4544796   3rd Qu.: 5224774   3rd Qu.: 6369710   3rd Qu.: 7849747   3rd Qu.: 8741895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Max.   :11827721   Max.   :12084618   Max.   :12952364   Max.   :13630740   Max.   :14385145   Max.   :15666944   Max.   :16128442 </a:t>
            </a:r>
          </a:p>
        </p:txBody>
      </p:sp>
    </p:spTree>
    <p:extLst>
      <p:ext uri="{BB962C8B-B14F-4D97-AF65-F5344CB8AC3E}">
        <p14:creationId xmlns:p14="http://schemas.microsoft.com/office/powerpoint/2010/main" val="2839907999"/>
      </p:ext>
    </p:extLst>
  </p:cSld>
  <p:clrMapOvr>
    <a:masterClrMapping/>
  </p:clrMapOvr>
  <p:transition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939337" y="1692730"/>
            <a:ext cx="8712565" cy="4179751"/>
          </a:xfrm>
        </p:spPr>
        <p:txBody>
          <a:bodyPr>
            <a:normAutofit fontScale="92500" lnSpcReduction="10000"/>
          </a:bodyPr>
          <a:lstStyle/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rgbClr val="F26522"/>
              </a:buClr>
            </a:pPr>
            <a:r>
              <a:rPr lang="en-GB" altLang="en-US" b="0">
                <a:latin typeface="+mj-lt"/>
                <a:cs typeface="Courier New" panose="02070309020205020404" pitchFamily="49" charset="0"/>
              </a:rPr>
              <a:t>We can also do more summary statistics:</a:t>
            </a:r>
          </a:p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rgbClr val="F26522"/>
              </a:buClr>
            </a:pPr>
            <a:r>
              <a:rPr lang="en-GB" altLang="en-US" b="0">
                <a:latin typeface="Courier New" panose="02070309020205020404" pitchFamily="49" charset="0"/>
                <a:cs typeface="Courier New" panose="02070309020205020404" pitchFamily="49" charset="0"/>
              </a:rPr>
              <a:t>mean()</a:t>
            </a:r>
          </a:p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rgbClr val="F26522"/>
              </a:buClr>
            </a:pPr>
            <a:r>
              <a:rPr lang="en-GB" altLang="en-US" b="0">
                <a:latin typeface="Courier New" panose="02070309020205020404" pitchFamily="49" charset="0"/>
                <a:cs typeface="Courier New" panose="02070309020205020404" pitchFamily="49" charset="0"/>
              </a:rPr>
              <a:t>median()</a:t>
            </a:r>
          </a:p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rgbClr val="F26522"/>
              </a:buClr>
            </a:pPr>
            <a:r>
              <a:rPr lang="en-GB" altLang="en-US" b="0">
                <a:latin typeface="Courier New" panose="02070309020205020404" pitchFamily="49" charset="0"/>
                <a:cs typeface="Courier New" panose="02070309020205020404" pitchFamily="49" charset="0"/>
              </a:rPr>
              <a:t>quantile()</a:t>
            </a:r>
          </a:p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rgbClr val="F26522"/>
              </a:buClr>
            </a:pPr>
            <a:r>
              <a:rPr lang="en-GB" altLang="en-US" b="0">
                <a:latin typeface="Courier New" panose="02070309020205020404" pitchFamily="49" charset="0"/>
                <a:cs typeface="Courier New" panose="02070309020205020404" pitchFamily="49" charset="0"/>
              </a:rPr>
              <a:t>min()</a:t>
            </a:r>
          </a:p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rgbClr val="F26522"/>
              </a:buClr>
            </a:pPr>
            <a:r>
              <a:rPr lang="en-GB" altLang="en-US" b="0">
                <a:latin typeface="Courier New" panose="02070309020205020404" pitchFamily="49" charset="0"/>
                <a:cs typeface="Courier New" panose="02070309020205020404" pitchFamily="49" charset="0"/>
              </a:rPr>
              <a:t>max()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939337" y="91440"/>
            <a:ext cx="10065327" cy="7647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4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rriweather"/>
                <a:ea typeface="+mj-ea"/>
                <a:cs typeface="+mj-cs"/>
              </a:rPr>
              <a:t>Summarising 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F838C3-3393-46C0-B91D-06600CC549E7}"/>
              </a:ext>
            </a:extLst>
          </p:cNvPr>
          <p:cNvSpPr txBox="1"/>
          <p:nvPr/>
        </p:nvSpPr>
        <p:spPr>
          <a:xfrm>
            <a:off x="4202545" y="2753232"/>
            <a:ext cx="6964219" cy="2462213"/>
          </a:xfrm>
          <a:prstGeom prst="rect">
            <a:avLst/>
          </a:prstGeom>
          <a:solidFill>
            <a:srgbClr val="E7E6E6"/>
          </a:solidFill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&gt; mean(</a:t>
            </a:r>
            <a:r>
              <a:rPr kumimoji="0" lang="en-GB" sz="1400" b="0" i="0" u="none" strike="noStrike" kern="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Nigeria_Pop$total</a:t>
            </a:r>
            <a:r>
              <a:rPr kumimoji="0" lang="en-GB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[1] 4874628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&gt; median(</a:t>
            </a:r>
            <a:r>
              <a:rPr kumimoji="0" lang="en-GB" sz="1400" b="0" i="0" u="none" strike="noStrike" kern="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Nigeria_Pop$total</a:t>
            </a:r>
            <a:r>
              <a:rPr kumimoji="0" lang="en-GB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[1] 4083570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&gt; quantile(</a:t>
            </a:r>
            <a:r>
              <a:rPr kumimoji="0" lang="en-GB" sz="1400" b="0" i="0" u="none" strike="noStrike" kern="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Nigeria_Pop$total</a:t>
            </a:r>
            <a:r>
              <a:rPr kumimoji="0" lang="en-GB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     0%      25%      50%      75%     100%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1099952  3457181  4083570  5625974 13724246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&gt; min(</a:t>
            </a:r>
            <a:r>
              <a:rPr kumimoji="0" lang="en-GB" sz="1400" b="0" i="0" u="none" strike="noStrike" kern="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Nigeria_Pop$total</a:t>
            </a:r>
            <a:r>
              <a:rPr kumimoji="0" lang="en-GB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[1] 1099952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&gt; max(</a:t>
            </a:r>
            <a:r>
              <a:rPr kumimoji="0" lang="en-GB" sz="1400" b="0" i="0" u="none" strike="noStrike" kern="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Nigeria_Pop$total</a:t>
            </a:r>
            <a:r>
              <a:rPr kumimoji="0" lang="en-GB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[1] 13724246</a:t>
            </a:r>
          </a:p>
        </p:txBody>
      </p:sp>
    </p:spTree>
    <p:extLst>
      <p:ext uri="{BB962C8B-B14F-4D97-AF65-F5344CB8AC3E}">
        <p14:creationId xmlns:p14="http://schemas.microsoft.com/office/powerpoint/2010/main" val="2417676735"/>
      </p:ext>
    </p:extLst>
  </p:cSld>
  <p:clrMapOvr>
    <a:masterClrMapping/>
  </p:clrMapOvr>
  <p:transition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939337" y="1692730"/>
            <a:ext cx="8712565" cy="4179751"/>
          </a:xfrm>
        </p:spPr>
        <p:txBody>
          <a:bodyPr>
            <a:normAutofit/>
          </a:bodyPr>
          <a:lstStyle/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rgbClr val="F26522"/>
              </a:buClr>
            </a:pPr>
            <a:r>
              <a:rPr lang="en-GB" altLang="en-US" b="0">
                <a:latin typeface="+mj-lt"/>
                <a:cs typeface="Courier New" panose="02070309020205020404" pitchFamily="49" charset="0"/>
              </a:rPr>
              <a:t>We can </a:t>
            </a:r>
            <a:r>
              <a:rPr lang="en-GB" altLang="en-US">
                <a:latin typeface="+mj-lt"/>
                <a:cs typeface="Courier New" panose="02070309020205020404" pitchFamily="49" charset="0"/>
              </a:rPr>
              <a:t>create another variable in our </a:t>
            </a:r>
            <a:r>
              <a:rPr lang="en-GB" altLang="en-US" err="1">
                <a:latin typeface="+mj-lt"/>
                <a:cs typeface="Courier New" panose="02070309020205020404" pitchFamily="49" charset="0"/>
              </a:rPr>
              <a:t>dataframe</a:t>
            </a:r>
            <a:r>
              <a:rPr lang="en-GB" altLang="en-US">
                <a:latin typeface="+mj-lt"/>
                <a:cs typeface="Courier New" panose="02070309020205020404" pitchFamily="49" charset="0"/>
              </a:rPr>
              <a:t> using the $ s</a:t>
            </a:r>
            <a:r>
              <a:rPr lang="en-GB" altLang="en-US">
                <a:latin typeface="Courier New" panose="02070309020205020404" pitchFamily="49" charset="0"/>
                <a:cs typeface="Courier New" panose="02070309020205020404" pitchFamily="49" charset="0"/>
              </a:rPr>
              <a:t>ign</a:t>
            </a:r>
            <a:endParaRPr lang="en-GB" altLang="en-US" b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939337" y="91440"/>
            <a:ext cx="10065327" cy="7647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altLang="en-US" sz="4000" b="1">
                <a:solidFill>
                  <a:prstClr val="white"/>
                </a:solidFill>
                <a:latin typeface="Merriweather"/>
              </a:rPr>
              <a:t>Creating another variable</a:t>
            </a:r>
            <a:endParaRPr kumimoji="0" lang="en-GB" altLang="en-US" sz="40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rriweather"/>
              <a:ea typeface="+mj-ea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F838C3-3393-46C0-B91D-06600CC549E7}"/>
              </a:ext>
            </a:extLst>
          </p:cNvPr>
          <p:cNvSpPr txBox="1"/>
          <p:nvPr/>
        </p:nvSpPr>
        <p:spPr>
          <a:xfrm>
            <a:off x="1237672" y="3039559"/>
            <a:ext cx="7897092" cy="738664"/>
          </a:xfrm>
          <a:prstGeom prst="rect">
            <a:avLst/>
          </a:prstGeom>
          <a:solidFill>
            <a:srgbClr val="E7E6E6"/>
          </a:solidFill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#Let create another column called </a:t>
            </a:r>
            <a:r>
              <a:rPr kumimoji="0" lang="en-GB" sz="14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monthly_temperature</a:t>
            </a: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= </a:t>
            </a:r>
            <a:r>
              <a:rPr kumimoji="0" lang="en-GB" sz="14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temperature_mean</a:t>
            </a: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/12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Nigeria_Pop$monthly_temperature</a:t>
            </a: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&lt;- </a:t>
            </a:r>
            <a:r>
              <a:rPr kumimoji="0" lang="en-GB" sz="14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Nigeria_Pop$temperature_mean</a:t>
            </a: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/12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400" kern="0" dirty="0">
                <a:solidFill>
                  <a:prstClr val="black"/>
                </a:solidFill>
                <a:latin typeface="Calibri" panose="020F0502020204030204"/>
              </a:rPr>
              <a:t>V</a:t>
            </a:r>
            <a:r>
              <a:rPr kumimoji="0" lang="en-GB" sz="14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iew</a:t>
            </a: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</a:t>
            </a:r>
            <a:r>
              <a:rPr kumimoji="0" lang="en-GB" sz="14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Nigeria_Pop</a:t>
            </a: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25844249"/>
      </p:ext>
    </p:extLst>
  </p:cSld>
  <p:clrMapOvr>
    <a:masterClrMapping/>
  </p:clrMapOvr>
  <p:transition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939337" y="91440"/>
            <a:ext cx="10065327" cy="7647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altLang="en-US" sz="4000" b="1">
                <a:solidFill>
                  <a:prstClr val="white"/>
                </a:solidFill>
                <a:latin typeface="Merriweather"/>
              </a:rPr>
              <a:t>Dealing with NA values</a:t>
            </a:r>
            <a:endParaRPr kumimoji="0" lang="en-GB" altLang="en-US" sz="40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rriweather"/>
              <a:ea typeface="+mj-ea"/>
              <a:cs typeface="+mj-cs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2B81219-7494-4D47-9A75-56A529B0FBF7}"/>
              </a:ext>
            </a:extLst>
          </p:cNvPr>
          <p:cNvSpPr txBox="1">
            <a:spLocks/>
          </p:cNvSpPr>
          <p:nvPr/>
        </p:nvSpPr>
        <p:spPr>
          <a:xfrm>
            <a:off x="838200" y="991787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2400"/>
              <a:t>NA is an important concept in R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2400"/>
              <a:t>Particularly for missing values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2400"/>
              <a:t>You will come across missing data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2400"/>
              <a:t>R doesn't always work well with missing data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2400"/>
              <a:t>In some datasets, NA is used to represent missing data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sz="2400"/>
          </a:p>
          <a:p>
            <a:pPr marL="0" indent="0">
              <a:buFont typeface="Arial" panose="020B0604020202020204" pitchFamily="34" charset="0"/>
              <a:buNone/>
            </a:pPr>
            <a:endParaRPr lang="en-GB" sz="2400"/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2400"/>
              <a:t>##To </a:t>
            </a:r>
            <a:r>
              <a:rPr lang="en-GB" sz="2400" err="1"/>
              <a:t>overide</a:t>
            </a:r>
            <a:r>
              <a:rPr lang="en-GB" sz="2400"/>
              <a:t> NA we use the function na.rm = 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6A08A3-F7F3-4A3A-A453-9E25B863056B}"/>
              </a:ext>
            </a:extLst>
          </p:cNvPr>
          <p:cNvSpPr txBox="1"/>
          <p:nvPr/>
        </p:nvSpPr>
        <p:spPr>
          <a:xfrm>
            <a:off x="166255" y="3276848"/>
            <a:ext cx="11859491" cy="954107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GB" sz="1400">
                <a:latin typeface="Cambria" panose="02040503050406030204" pitchFamily="18" charset="0"/>
                <a:ea typeface="Cambria" panose="02040503050406030204" pitchFamily="18" charset="0"/>
              </a:rPr>
              <a:t>#Dealing with NA Values</a:t>
            </a:r>
          </a:p>
          <a:p>
            <a:r>
              <a:rPr lang="en-GB" sz="1400">
                <a:latin typeface="Cambria" panose="02040503050406030204" pitchFamily="18" charset="0"/>
                <a:ea typeface="Cambria" panose="02040503050406030204" pitchFamily="18" charset="0"/>
              </a:rPr>
              <a:t>sum(</a:t>
            </a:r>
            <a:r>
              <a:rPr lang="en-GB" sz="1400" err="1">
                <a:latin typeface="Cambria" panose="02040503050406030204" pitchFamily="18" charset="0"/>
                <a:ea typeface="Cambria" panose="02040503050406030204" pitchFamily="18" charset="0"/>
              </a:rPr>
              <a:t>Nigeria_Pop$gdp</a:t>
            </a:r>
            <a:r>
              <a:rPr lang="en-GB" sz="1400">
                <a:latin typeface="Cambria" panose="02040503050406030204" pitchFamily="18" charset="0"/>
                <a:ea typeface="Cambria" panose="02040503050406030204" pitchFamily="18" charset="0"/>
              </a:rPr>
              <a:t>)</a:t>
            </a:r>
          </a:p>
          <a:p>
            <a:endParaRPr lang="en-GB" sz="140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GB" sz="1400">
                <a:latin typeface="Cambria" panose="02040503050406030204" pitchFamily="18" charset="0"/>
                <a:ea typeface="Cambria" panose="02040503050406030204" pitchFamily="18" charset="0"/>
              </a:rPr>
              <a:t>[1] NA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1323F9-9E55-4EE0-9F40-7A40CA5F4153}"/>
              </a:ext>
            </a:extLst>
          </p:cNvPr>
          <p:cNvSpPr txBox="1"/>
          <p:nvPr/>
        </p:nvSpPr>
        <p:spPr>
          <a:xfrm>
            <a:off x="166254" y="4549043"/>
            <a:ext cx="11859491" cy="52322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GB" sz="1400">
                <a:latin typeface="Cambria" panose="02040503050406030204" pitchFamily="18" charset="0"/>
                <a:ea typeface="Cambria" panose="02040503050406030204" pitchFamily="18" charset="0"/>
              </a:rPr>
              <a:t> sum(Nigeria_Pop$gdp, na.rm = T)</a:t>
            </a:r>
          </a:p>
          <a:p>
            <a:r>
              <a:rPr lang="en-GB" sz="1400">
                <a:latin typeface="Cambria" panose="02040503050406030204" pitchFamily="18" charset="0"/>
                <a:ea typeface="Cambria" panose="02040503050406030204" pitchFamily="18" charset="0"/>
              </a:rPr>
              <a:t>[1] 1107601</a:t>
            </a:r>
          </a:p>
        </p:txBody>
      </p:sp>
    </p:spTree>
    <p:extLst>
      <p:ext uri="{BB962C8B-B14F-4D97-AF65-F5344CB8AC3E}">
        <p14:creationId xmlns:p14="http://schemas.microsoft.com/office/powerpoint/2010/main" val="2650024555"/>
      </p:ext>
    </p:extLst>
  </p:cSld>
  <p:clrMapOvr>
    <a:masterClrMapping/>
  </p:clrMapOvr>
  <p:transition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8F7AB0E-AB94-488D-940C-D338C1BD18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668" y="1397124"/>
            <a:ext cx="11574096" cy="5460875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50000"/>
              </a:lnSpc>
            </a:pPr>
            <a:r>
              <a:rPr lang="en-GB" b="0"/>
              <a:t> </a:t>
            </a:r>
            <a:r>
              <a:rPr lang="en-GB" b="1"/>
              <a:t>The "tidyverse" is a collection of R packages designed for data science and visualization. It includes the following packages:</a:t>
            </a:r>
          </a:p>
          <a:p>
            <a:pPr>
              <a:lnSpc>
                <a:spcPct val="150000"/>
              </a:lnSpc>
            </a:pPr>
            <a:r>
              <a:rPr lang="en-GB" b="0"/>
              <a:t>ggplot2: A popular package for creating graphics and visualizations.</a:t>
            </a:r>
          </a:p>
          <a:p>
            <a:pPr>
              <a:lnSpc>
                <a:spcPct val="150000"/>
              </a:lnSpc>
            </a:pPr>
            <a:r>
              <a:rPr lang="en-GB" b="0"/>
              <a:t>dplyr: A package for data manipulation and cleaning.</a:t>
            </a:r>
          </a:p>
          <a:p>
            <a:pPr>
              <a:lnSpc>
                <a:spcPct val="150000"/>
              </a:lnSpc>
            </a:pPr>
            <a:r>
              <a:rPr lang="en-GB" b="0" err="1"/>
              <a:t>tidyr</a:t>
            </a:r>
            <a:r>
              <a:rPr lang="en-GB" b="0"/>
              <a:t>: A package for reshaping and cleaning data.</a:t>
            </a:r>
          </a:p>
          <a:p>
            <a:pPr>
              <a:lnSpc>
                <a:spcPct val="150000"/>
              </a:lnSpc>
            </a:pPr>
            <a:r>
              <a:rPr lang="en-GB" b="0" err="1"/>
              <a:t>readr</a:t>
            </a:r>
            <a:r>
              <a:rPr lang="en-GB" b="0"/>
              <a:t>: A package for reading and writing delimited files.</a:t>
            </a:r>
          </a:p>
          <a:p>
            <a:pPr>
              <a:lnSpc>
                <a:spcPct val="150000"/>
              </a:lnSpc>
            </a:pPr>
            <a:r>
              <a:rPr lang="en-GB" b="0" err="1"/>
              <a:t>purrr</a:t>
            </a:r>
            <a:r>
              <a:rPr lang="en-GB" b="0"/>
              <a:t>: A package for functional programming in R.</a:t>
            </a:r>
          </a:p>
          <a:p>
            <a:pPr>
              <a:lnSpc>
                <a:spcPct val="150000"/>
              </a:lnSpc>
            </a:pPr>
            <a:r>
              <a:rPr lang="en-GB" b="0" err="1"/>
              <a:t>tibble</a:t>
            </a:r>
            <a:r>
              <a:rPr lang="en-GB" b="0"/>
              <a:t>: A modern reimplementation of data frames.</a:t>
            </a:r>
          </a:p>
          <a:p>
            <a:pPr>
              <a:lnSpc>
                <a:spcPct val="150000"/>
              </a:lnSpc>
            </a:pPr>
            <a:r>
              <a:rPr lang="en-GB" b="0" err="1"/>
              <a:t>stringr</a:t>
            </a:r>
            <a:r>
              <a:rPr lang="en-GB" b="0"/>
              <a:t>: A package for working with strings.</a:t>
            </a:r>
          </a:p>
          <a:p>
            <a:pPr>
              <a:lnSpc>
                <a:spcPct val="150000"/>
              </a:lnSpc>
            </a:pPr>
            <a:r>
              <a:rPr lang="en-GB" b="0" err="1"/>
              <a:t>lubridate</a:t>
            </a:r>
            <a:r>
              <a:rPr lang="en-GB" b="0"/>
              <a:t>: A package for working with dates and times.</a:t>
            </a:r>
          </a:p>
          <a:p>
            <a:pPr>
              <a:lnSpc>
                <a:spcPct val="150000"/>
              </a:lnSpc>
            </a:pPr>
            <a:r>
              <a:rPr lang="en-GB" b="0" err="1"/>
              <a:t>forcats</a:t>
            </a:r>
            <a:r>
              <a:rPr lang="en-GB" b="0"/>
              <a:t>: A package for working with categorical variables.</a:t>
            </a:r>
          </a:p>
          <a:p>
            <a:pPr>
              <a:lnSpc>
                <a:spcPct val="150000"/>
              </a:lnSpc>
            </a:pPr>
            <a:endParaRPr lang="en-GB" b="0">
              <a:latin typeface="Merriweather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1191491"/>
          </a:xfrm>
          <a:prstGeom prst="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3DD069B-D834-4984-B478-0E8404FC80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432" y="151091"/>
            <a:ext cx="10283234" cy="864973"/>
          </a:xfrm>
        </p:spPr>
        <p:txBody>
          <a:bodyPr>
            <a:normAutofit fontScale="90000"/>
          </a:bodyPr>
          <a:lstStyle/>
          <a:p>
            <a:r>
              <a:rPr lang="en-GB" b="1">
                <a:solidFill>
                  <a:schemeClr val="bg1"/>
                </a:solidFill>
                <a:latin typeface="Merriweather"/>
              </a:rPr>
              <a:t>Advance data manipulation using Tidyverse</a:t>
            </a:r>
          </a:p>
        </p:txBody>
      </p:sp>
    </p:spTree>
    <p:extLst>
      <p:ext uri="{BB962C8B-B14F-4D97-AF65-F5344CB8AC3E}">
        <p14:creationId xmlns:p14="http://schemas.microsoft.com/office/powerpoint/2010/main" val="154229927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8F7AB0E-AB94-488D-940C-D338C1BD18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698" y="1246034"/>
            <a:ext cx="11906604" cy="5460875"/>
          </a:xfrm>
        </p:spPr>
        <p:txBody>
          <a:bodyPr>
            <a:normAutofit fontScale="92500"/>
          </a:bodyPr>
          <a:lstStyle/>
          <a:p>
            <a:pPr>
              <a:lnSpc>
                <a:spcPct val="150000"/>
              </a:lnSpc>
            </a:pPr>
            <a:r>
              <a:rPr lang="en-GB" b="0"/>
              <a:t> </a:t>
            </a:r>
            <a:r>
              <a:rPr lang="en-GB" b="1"/>
              <a:t>We are going to apply a few of the functions in the dplyr package</a:t>
            </a:r>
          </a:p>
          <a:p>
            <a:pPr>
              <a:lnSpc>
                <a:spcPct val="150000"/>
              </a:lnSpc>
            </a:pPr>
            <a:r>
              <a:rPr lang="en-GB" b="0"/>
              <a:t>filter(): Select rows based on certain conditions.</a:t>
            </a:r>
          </a:p>
          <a:p>
            <a:pPr>
              <a:lnSpc>
                <a:spcPct val="150000"/>
              </a:lnSpc>
            </a:pPr>
            <a:r>
              <a:rPr lang="en-GB" b="0"/>
              <a:t>select(): Choose specific columns to work with.</a:t>
            </a:r>
          </a:p>
          <a:p>
            <a:pPr>
              <a:lnSpc>
                <a:spcPct val="150000"/>
              </a:lnSpc>
            </a:pPr>
            <a:r>
              <a:rPr lang="en-GB" b="0" err="1"/>
              <a:t>group_by</a:t>
            </a:r>
            <a:r>
              <a:rPr lang="en-GB" b="0"/>
              <a:t>(): Group the rows of a data frame by one or more variables.</a:t>
            </a:r>
          </a:p>
          <a:p>
            <a:pPr>
              <a:lnSpc>
                <a:spcPct val="150000"/>
              </a:lnSpc>
            </a:pPr>
            <a:r>
              <a:rPr lang="en-GB" b="0"/>
              <a:t>summarize(): Compute summary statistics for each group created by </a:t>
            </a:r>
            <a:r>
              <a:rPr lang="en-GB" b="0" err="1"/>
              <a:t>group_by</a:t>
            </a:r>
            <a:r>
              <a:rPr lang="en-GB" b="0"/>
              <a:t>().</a:t>
            </a:r>
          </a:p>
          <a:p>
            <a:pPr>
              <a:lnSpc>
                <a:spcPct val="150000"/>
              </a:lnSpc>
            </a:pPr>
            <a:r>
              <a:rPr lang="en-GB" b="0"/>
              <a:t>mutate(): Add new columns to a data frame based on existing columns.</a:t>
            </a:r>
          </a:p>
          <a:p>
            <a:pPr>
              <a:lnSpc>
                <a:spcPct val="150000"/>
              </a:lnSpc>
            </a:pPr>
            <a:r>
              <a:rPr lang="en-GB" b="0"/>
              <a:t>rename(): Change the names of columns in a data frame.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1191491"/>
          </a:xfrm>
          <a:prstGeom prst="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3DD069B-D834-4984-B478-0E8404FC80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432" y="151091"/>
            <a:ext cx="10283234" cy="864973"/>
          </a:xfrm>
        </p:spPr>
        <p:txBody>
          <a:bodyPr>
            <a:normAutofit fontScale="90000"/>
          </a:bodyPr>
          <a:lstStyle/>
          <a:p>
            <a:r>
              <a:rPr lang="en-GB" b="1">
                <a:solidFill>
                  <a:schemeClr val="bg1"/>
                </a:solidFill>
                <a:latin typeface="Merriweather"/>
              </a:rPr>
              <a:t>Advance data manipulation using Tidyverse</a:t>
            </a:r>
          </a:p>
        </p:txBody>
      </p:sp>
    </p:spTree>
    <p:extLst>
      <p:ext uri="{BB962C8B-B14F-4D97-AF65-F5344CB8AC3E}">
        <p14:creationId xmlns:p14="http://schemas.microsoft.com/office/powerpoint/2010/main" val="24121974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4899F18F-C039-62D4-284F-2928D4C7A4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156" y="1886985"/>
            <a:ext cx="9461809" cy="4803175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B4734C7-BAA0-1C7E-049D-EF66B7E4055F}"/>
              </a:ext>
            </a:extLst>
          </p:cNvPr>
          <p:cNvCxnSpPr/>
          <p:nvPr/>
        </p:nvCxnSpPr>
        <p:spPr>
          <a:xfrm flipV="1">
            <a:off x="3732871" y="1706602"/>
            <a:ext cx="1646199" cy="1471728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C815790-F06F-25A8-2F4D-4A26213A24AA}"/>
              </a:ext>
            </a:extLst>
          </p:cNvPr>
          <p:cNvCxnSpPr>
            <a:cxnSpLocks/>
          </p:cNvCxnSpPr>
          <p:nvPr/>
        </p:nvCxnSpPr>
        <p:spPr>
          <a:xfrm flipV="1">
            <a:off x="7051288" y="1748884"/>
            <a:ext cx="1555595" cy="1687550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AB086A5C-22AB-EEBC-B316-D314A3F38B88}"/>
              </a:ext>
            </a:extLst>
          </p:cNvPr>
          <p:cNvCxnSpPr/>
          <p:nvPr/>
        </p:nvCxnSpPr>
        <p:spPr>
          <a:xfrm>
            <a:off x="4994818" y="5467351"/>
            <a:ext cx="4919545" cy="756425"/>
          </a:xfrm>
          <a:prstGeom prst="bentConnector3">
            <a:avLst>
              <a:gd name="adj1" fmla="val 51083"/>
            </a:avLst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11768C6-2357-B464-0C8E-3876ED599AC7}"/>
              </a:ext>
            </a:extLst>
          </p:cNvPr>
          <p:cNvCxnSpPr>
            <a:cxnSpLocks/>
          </p:cNvCxnSpPr>
          <p:nvPr/>
        </p:nvCxnSpPr>
        <p:spPr>
          <a:xfrm flipV="1">
            <a:off x="9049215" y="4871225"/>
            <a:ext cx="1109546" cy="33455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0CF5DFB-3FAF-6EB1-0DB5-2AC793E5CD04}"/>
              </a:ext>
            </a:extLst>
          </p:cNvPr>
          <p:cNvSpPr txBox="1"/>
          <p:nvPr/>
        </p:nvSpPr>
        <p:spPr>
          <a:xfrm>
            <a:off x="10163175" y="4667249"/>
            <a:ext cx="1847850" cy="646331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Plot, files, packages, help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993B27E-1705-915E-A7B9-07E9B429D513}"/>
              </a:ext>
            </a:extLst>
          </p:cNvPr>
          <p:cNvSpPr txBox="1"/>
          <p:nvPr/>
        </p:nvSpPr>
        <p:spPr>
          <a:xfrm>
            <a:off x="8439150" y="1390649"/>
            <a:ext cx="1600200" cy="369332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Data attributes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69249B3-422C-A975-DAA3-A7BF166D492F}"/>
              </a:ext>
            </a:extLst>
          </p:cNvPr>
          <p:cNvSpPr txBox="1"/>
          <p:nvPr/>
        </p:nvSpPr>
        <p:spPr>
          <a:xfrm>
            <a:off x="5010150" y="1343024"/>
            <a:ext cx="1381125" cy="369332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Script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A62F74B-6C41-C840-8249-C1FCB0CE9EE9}"/>
              </a:ext>
            </a:extLst>
          </p:cNvPr>
          <p:cNvSpPr txBox="1"/>
          <p:nvPr/>
        </p:nvSpPr>
        <p:spPr>
          <a:xfrm>
            <a:off x="9914363" y="6039110"/>
            <a:ext cx="1381125" cy="369332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Console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7A9B2FF-DC01-43BE-AE4F-28B15B56FD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010"/>
            <a:ext cx="12192000" cy="865632"/>
          </a:xfrm>
          <a:prstGeom prst="rect">
            <a:avLst/>
          </a:prstGeom>
        </p:spPr>
      </p:pic>
      <p:sp>
        <p:nvSpPr>
          <p:cNvPr id="20" name="Title 3">
            <a:extLst>
              <a:ext uri="{FF2B5EF4-FFF2-40B4-BE49-F238E27FC236}">
                <a16:creationId xmlns:a16="http://schemas.microsoft.com/office/drawing/2014/main" id="{7FC89130-1E27-4341-B76B-554663473CF9}"/>
              </a:ext>
            </a:extLst>
          </p:cNvPr>
          <p:cNvSpPr txBox="1">
            <a:spLocks/>
          </p:cNvSpPr>
          <p:nvPr/>
        </p:nvSpPr>
        <p:spPr>
          <a:xfrm>
            <a:off x="1007432" y="151091"/>
            <a:ext cx="10163139" cy="6280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>
                <a:solidFill>
                  <a:prstClr val="white"/>
                </a:solidFill>
                <a:latin typeface="Merriweather"/>
              </a:rPr>
              <a:t>RStudio Interface</a:t>
            </a:r>
          </a:p>
        </p:txBody>
      </p:sp>
    </p:spTree>
    <p:extLst>
      <p:ext uri="{BB962C8B-B14F-4D97-AF65-F5344CB8AC3E}">
        <p14:creationId xmlns:p14="http://schemas.microsoft.com/office/powerpoint/2010/main" val="250474640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939337" y="91440"/>
            <a:ext cx="10065327" cy="7647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4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rriweather"/>
                <a:ea typeface="+mj-ea"/>
                <a:cs typeface="+mj-cs"/>
              </a:rPr>
              <a:t>Filtering  and Selecting observations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6A08A3-F7F3-4A3A-A453-9E25B863056B}"/>
              </a:ext>
            </a:extLst>
          </p:cNvPr>
          <p:cNvSpPr txBox="1"/>
          <p:nvPr/>
        </p:nvSpPr>
        <p:spPr>
          <a:xfrm>
            <a:off x="124691" y="951131"/>
            <a:ext cx="11942618" cy="2246769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GB" sz="1400">
                <a:latin typeface="Cambria" panose="02040503050406030204" pitchFamily="18" charset="0"/>
                <a:ea typeface="Cambria" panose="02040503050406030204" pitchFamily="18" charset="0"/>
              </a:rPr>
              <a:t>#subset rows based on certain condition.</a:t>
            </a:r>
          </a:p>
          <a:p>
            <a:r>
              <a:rPr lang="en-GB" sz="1400">
                <a:latin typeface="Cambria" panose="02040503050406030204" pitchFamily="18" charset="0"/>
                <a:ea typeface="Cambria" panose="02040503050406030204" pitchFamily="18" charset="0"/>
              </a:rPr>
              <a:t>#We are </a:t>
            </a:r>
            <a:r>
              <a:rPr lang="en-GB" sz="1400" err="1">
                <a:latin typeface="Cambria" panose="02040503050406030204" pitchFamily="18" charset="0"/>
                <a:ea typeface="Cambria" panose="02040503050406030204" pitchFamily="18" charset="0"/>
              </a:rPr>
              <a:t>subsetting</a:t>
            </a:r>
            <a:r>
              <a:rPr lang="en-GB" sz="1400">
                <a:latin typeface="Cambria" panose="02040503050406030204" pitchFamily="18" charset="0"/>
                <a:ea typeface="Cambria" panose="02040503050406030204" pitchFamily="18" charset="0"/>
              </a:rPr>
              <a:t> observations with a population of more than 10 million people</a:t>
            </a:r>
          </a:p>
          <a:p>
            <a:endParaRPr lang="en-GB" sz="140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GB" sz="1400" err="1">
                <a:latin typeface="Cambria" panose="02040503050406030204" pitchFamily="18" charset="0"/>
                <a:ea typeface="Cambria" panose="02040503050406030204" pitchFamily="18" charset="0"/>
              </a:rPr>
              <a:t>Nigeria_Pop</a:t>
            </a:r>
            <a:r>
              <a:rPr lang="en-GB" sz="1400">
                <a:latin typeface="Cambria" panose="02040503050406030204" pitchFamily="18" charset="0"/>
                <a:ea typeface="Cambria" panose="02040503050406030204" pitchFamily="18" charset="0"/>
              </a:rPr>
              <a:t> %&gt;% </a:t>
            </a:r>
          </a:p>
          <a:p>
            <a:r>
              <a:rPr lang="en-GB" sz="1400">
                <a:latin typeface="Cambria" panose="02040503050406030204" pitchFamily="18" charset="0"/>
                <a:ea typeface="Cambria" panose="02040503050406030204" pitchFamily="18" charset="0"/>
              </a:rPr>
              <a:t>  filter(total &gt;= 10000000)</a:t>
            </a:r>
          </a:p>
          <a:p>
            <a:endParaRPr lang="en-GB" sz="140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GB" sz="1400">
                <a:latin typeface="Cambria" panose="02040503050406030204" pitchFamily="18" charset="0"/>
                <a:ea typeface="Cambria" panose="02040503050406030204" pitchFamily="18" charset="0"/>
              </a:rPr>
              <a:t> FID </a:t>
            </a:r>
            <a:r>
              <a:rPr lang="en-GB" sz="1400" err="1">
                <a:latin typeface="Cambria" panose="02040503050406030204" pitchFamily="18" charset="0"/>
                <a:ea typeface="Cambria" panose="02040503050406030204" pitchFamily="18" charset="0"/>
              </a:rPr>
              <a:t>statecode</a:t>
            </a:r>
            <a:r>
              <a:rPr lang="en-GB" sz="140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GB" sz="1400" err="1">
                <a:latin typeface="Cambria" panose="02040503050406030204" pitchFamily="18" charset="0"/>
                <a:ea typeface="Cambria" panose="02040503050406030204" pitchFamily="18" charset="0"/>
              </a:rPr>
              <a:t>statename</a:t>
            </a:r>
            <a:r>
              <a:rPr lang="en-GB" sz="140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GB" sz="1400" err="1">
                <a:latin typeface="Cambria" panose="02040503050406030204" pitchFamily="18" charset="0"/>
                <a:ea typeface="Cambria" panose="02040503050406030204" pitchFamily="18" charset="0"/>
              </a:rPr>
              <a:t>capcity</a:t>
            </a:r>
            <a:r>
              <a:rPr lang="en-GB" sz="1400">
                <a:latin typeface="Cambria" panose="02040503050406030204" pitchFamily="18" charset="0"/>
                <a:ea typeface="Cambria" panose="02040503050406030204" pitchFamily="18" charset="0"/>
              </a:rPr>
              <a:t>  id region    total </a:t>
            </a:r>
            <a:r>
              <a:rPr lang="en-GB" sz="1400" err="1">
                <a:latin typeface="Cambria" panose="02040503050406030204" pitchFamily="18" charset="0"/>
                <a:ea typeface="Cambria" panose="02040503050406030204" pitchFamily="18" charset="0"/>
              </a:rPr>
              <a:t>precipitation_mean</a:t>
            </a:r>
            <a:r>
              <a:rPr lang="en-GB" sz="140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GB" sz="1400" err="1">
                <a:latin typeface="Cambria" panose="02040503050406030204" pitchFamily="18" charset="0"/>
                <a:ea typeface="Cambria" panose="02040503050406030204" pitchFamily="18" charset="0"/>
              </a:rPr>
              <a:t>temperature_mean</a:t>
            </a:r>
            <a:r>
              <a:rPr lang="en-GB" sz="1400">
                <a:latin typeface="Cambria" panose="02040503050406030204" pitchFamily="18" charset="0"/>
                <a:ea typeface="Cambria" panose="02040503050406030204" pitchFamily="18" charset="0"/>
              </a:rPr>
              <a:t> elevation     slope </a:t>
            </a:r>
            <a:r>
              <a:rPr lang="en-GB" sz="1400" err="1">
                <a:latin typeface="Cambria" panose="02040503050406030204" pitchFamily="18" charset="0"/>
                <a:ea typeface="Cambria" panose="02040503050406030204" pitchFamily="18" charset="0"/>
              </a:rPr>
              <a:t>gdp</a:t>
            </a:r>
            <a:r>
              <a:rPr lang="en-GB" sz="1400">
                <a:latin typeface="Cambria" panose="02040503050406030204" pitchFamily="18" charset="0"/>
                <a:ea typeface="Cambria" panose="02040503050406030204" pitchFamily="18" charset="0"/>
              </a:rPr>
              <a:t> buildings</a:t>
            </a:r>
          </a:p>
          <a:p>
            <a:r>
              <a:rPr lang="en-GB" sz="1400">
                <a:latin typeface="Cambria" panose="02040503050406030204" pitchFamily="18" charset="0"/>
                <a:ea typeface="Cambria" panose="02040503050406030204" pitchFamily="18" charset="0"/>
              </a:rPr>
              <a:t>1  21        KN      Kano    </a:t>
            </a:r>
            <a:r>
              <a:rPr lang="en-GB" sz="1400" err="1">
                <a:latin typeface="Cambria" panose="02040503050406030204" pitchFamily="18" charset="0"/>
                <a:ea typeface="Cambria" panose="02040503050406030204" pitchFamily="18" charset="0"/>
              </a:rPr>
              <a:t>Kano</a:t>
            </a:r>
            <a:r>
              <a:rPr lang="en-GB" sz="1400">
                <a:latin typeface="Cambria" panose="02040503050406030204" pitchFamily="18" charset="0"/>
                <a:ea typeface="Cambria" panose="02040503050406030204" pitchFamily="18" charset="0"/>
              </a:rPr>
              <a:t> 175      9 13724246           1459.559         25.97464  294.6667 0.6666667  NA  16128442</a:t>
            </a:r>
          </a:p>
          <a:p>
            <a:r>
              <a:rPr lang="en-GB" sz="1400">
                <a:latin typeface="Cambria" panose="02040503050406030204" pitchFamily="18" charset="0"/>
                <a:ea typeface="Cambria" panose="02040503050406030204" pitchFamily="18" charset="0"/>
              </a:rPr>
              <a:t>  </a:t>
            </a:r>
            <a:r>
              <a:rPr lang="en-GB" sz="1400" err="1">
                <a:latin typeface="Cambria" panose="02040503050406030204" pitchFamily="18" charset="0"/>
                <a:ea typeface="Cambria" panose="02040503050406030204" pitchFamily="18" charset="0"/>
              </a:rPr>
              <a:t>Pop_density</a:t>
            </a:r>
            <a:endParaRPr lang="en-GB" sz="140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GB" sz="1400">
                <a:latin typeface="Cambria" panose="02040503050406030204" pitchFamily="18" charset="0"/>
                <a:ea typeface="Cambria" panose="02040503050406030204" pitchFamily="18" charset="0"/>
              </a:rPr>
              <a:t>1   0.8509344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07F2B0-F52C-43EE-BB75-8C32158DE90F}"/>
              </a:ext>
            </a:extLst>
          </p:cNvPr>
          <p:cNvSpPr txBox="1"/>
          <p:nvPr/>
        </p:nvSpPr>
        <p:spPr>
          <a:xfrm>
            <a:off x="124691" y="3227130"/>
            <a:ext cx="11942618" cy="353943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GB" sz="1400">
                <a:latin typeface="Cambria" panose="02040503050406030204" pitchFamily="18" charset="0"/>
                <a:ea typeface="Cambria" panose="02040503050406030204" pitchFamily="18" charset="0"/>
              </a:rPr>
              <a:t>#Select certain variables</a:t>
            </a:r>
          </a:p>
          <a:p>
            <a:r>
              <a:rPr lang="en-GB" sz="1400">
                <a:latin typeface="Cambria" panose="02040503050406030204" pitchFamily="18" charset="0"/>
                <a:ea typeface="Cambria" panose="02040503050406030204" pitchFamily="18" charset="0"/>
              </a:rPr>
              <a:t>#we are selecting the variable state and total</a:t>
            </a:r>
          </a:p>
          <a:p>
            <a:r>
              <a:rPr lang="en-GB" sz="1400" err="1">
                <a:latin typeface="Cambria" panose="02040503050406030204" pitchFamily="18" charset="0"/>
                <a:ea typeface="Cambria" panose="02040503050406030204" pitchFamily="18" charset="0"/>
              </a:rPr>
              <a:t>Nigeria_Pop</a:t>
            </a:r>
            <a:r>
              <a:rPr lang="en-GB" sz="1400">
                <a:latin typeface="Cambria" panose="02040503050406030204" pitchFamily="18" charset="0"/>
                <a:ea typeface="Cambria" panose="02040503050406030204" pitchFamily="18" charset="0"/>
              </a:rPr>
              <a:t> %&gt;% </a:t>
            </a:r>
          </a:p>
          <a:p>
            <a:r>
              <a:rPr lang="en-GB" sz="1400">
                <a:latin typeface="Cambria" panose="02040503050406030204" pitchFamily="18" charset="0"/>
                <a:ea typeface="Cambria" panose="02040503050406030204" pitchFamily="18" charset="0"/>
              </a:rPr>
              <a:t>  select(</a:t>
            </a:r>
            <a:r>
              <a:rPr lang="en-GB" sz="1400" err="1">
                <a:latin typeface="Cambria" panose="02040503050406030204" pitchFamily="18" charset="0"/>
                <a:ea typeface="Cambria" panose="02040503050406030204" pitchFamily="18" charset="0"/>
              </a:rPr>
              <a:t>statename</a:t>
            </a:r>
            <a:r>
              <a:rPr lang="en-GB" sz="1400">
                <a:latin typeface="Cambria" panose="02040503050406030204" pitchFamily="18" charset="0"/>
                <a:ea typeface="Cambria" panose="02040503050406030204" pitchFamily="18" charset="0"/>
              </a:rPr>
              <a:t>, total)</a:t>
            </a:r>
          </a:p>
          <a:p>
            <a:endParaRPr lang="en-GB" sz="140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GB" sz="140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GB" sz="1400" err="1">
                <a:latin typeface="Cambria" panose="02040503050406030204" pitchFamily="18" charset="0"/>
                <a:ea typeface="Cambria" panose="02040503050406030204" pitchFamily="18" charset="0"/>
              </a:rPr>
              <a:t>statename</a:t>
            </a:r>
            <a:r>
              <a:rPr lang="en-GB" sz="1400">
                <a:latin typeface="Cambria" panose="02040503050406030204" pitchFamily="18" charset="0"/>
                <a:ea typeface="Cambria" panose="02040503050406030204" pitchFamily="18" charset="0"/>
              </a:rPr>
              <a:t>    total</a:t>
            </a:r>
          </a:p>
          <a:p>
            <a:r>
              <a:rPr lang="en-GB" sz="1400">
                <a:latin typeface="Cambria" panose="02040503050406030204" pitchFamily="18" charset="0"/>
                <a:ea typeface="Cambria" panose="02040503050406030204" pitchFamily="18" charset="0"/>
              </a:rPr>
              <a:t>1      Plateau  3639275</a:t>
            </a:r>
          </a:p>
          <a:p>
            <a:r>
              <a:rPr lang="en-GB" sz="1400">
                <a:latin typeface="Cambria" panose="02040503050406030204" pitchFamily="18" charset="0"/>
                <a:ea typeface="Cambria" panose="02040503050406030204" pitchFamily="18" charset="0"/>
              </a:rPr>
              <a:t>2    </a:t>
            </a:r>
            <a:r>
              <a:rPr lang="en-GB" sz="1400" err="1">
                <a:latin typeface="Cambria" panose="02040503050406030204" pitchFamily="18" charset="0"/>
                <a:ea typeface="Cambria" panose="02040503050406030204" pitchFamily="18" charset="0"/>
              </a:rPr>
              <a:t>Akwa</a:t>
            </a:r>
            <a:r>
              <a:rPr lang="en-GB" sz="1400">
                <a:latin typeface="Cambria" panose="02040503050406030204" pitchFamily="18" charset="0"/>
                <a:ea typeface="Cambria" panose="02040503050406030204" pitchFamily="18" charset="0"/>
              </a:rPr>
              <a:t> Ibom  3485613</a:t>
            </a:r>
          </a:p>
          <a:p>
            <a:r>
              <a:rPr lang="en-GB" sz="1400">
                <a:latin typeface="Cambria" panose="02040503050406030204" pitchFamily="18" charset="0"/>
                <a:ea typeface="Cambria" panose="02040503050406030204" pitchFamily="18" charset="0"/>
              </a:rPr>
              <a:t>3       Taraba  4228507</a:t>
            </a:r>
          </a:p>
          <a:p>
            <a:r>
              <a:rPr lang="en-GB" sz="1400">
                <a:latin typeface="Cambria" panose="02040503050406030204" pitchFamily="18" charset="0"/>
                <a:ea typeface="Cambria" panose="02040503050406030204" pitchFamily="18" charset="0"/>
              </a:rPr>
              <a:t>4       Kaduna  8620189</a:t>
            </a:r>
          </a:p>
          <a:p>
            <a:r>
              <a:rPr lang="en-GB" sz="1400">
                <a:latin typeface="Cambria" panose="02040503050406030204" pitchFamily="18" charset="0"/>
                <a:ea typeface="Cambria" panose="02040503050406030204" pitchFamily="18" charset="0"/>
              </a:rPr>
              <a:t>5         Ogun  9506520</a:t>
            </a:r>
          </a:p>
          <a:p>
            <a:r>
              <a:rPr lang="en-GB" sz="1400">
                <a:latin typeface="Cambria" panose="02040503050406030204" pitchFamily="18" charset="0"/>
                <a:ea typeface="Cambria" panose="02040503050406030204" pitchFamily="18" charset="0"/>
              </a:rPr>
              <a:t>6      Bayelsa  1099952</a:t>
            </a:r>
          </a:p>
          <a:p>
            <a:r>
              <a:rPr lang="en-GB" sz="1400">
                <a:latin typeface="Cambria" panose="02040503050406030204" pitchFamily="18" charset="0"/>
                <a:ea typeface="Cambria" panose="02040503050406030204" pitchFamily="18" charset="0"/>
              </a:rPr>
              <a:t>7      Adamawa  3606704</a:t>
            </a:r>
          </a:p>
          <a:p>
            <a:r>
              <a:rPr lang="en-GB" sz="1400">
                <a:latin typeface="Cambria" panose="02040503050406030204" pitchFamily="18" charset="0"/>
                <a:ea typeface="Cambria" panose="02040503050406030204" pitchFamily="18" charset="0"/>
              </a:rPr>
              <a:t>8  Cross River  2969531</a:t>
            </a:r>
          </a:p>
          <a:p>
            <a:r>
              <a:rPr lang="en-GB" sz="1400">
                <a:latin typeface="Cambria" panose="02040503050406030204" pitchFamily="18" charset="0"/>
                <a:ea typeface="Cambria" panose="02040503050406030204" pitchFamily="18" charset="0"/>
              </a:rPr>
              <a:t>9         Osun  4747219</a:t>
            </a:r>
          </a:p>
          <a:p>
            <a:r>
              <a:rPr lang="en-GB" sz="1400">
                <a:latin typeface="Cambria" panose="02040503050406030204" pitchFamily="18" charset="0"/>
                <a:ea typeface="Cambria" panose="02040503050406030204" pitchFamily="18" charset="0"/>
              </a:rPr>
              <a:t>10       Ekiti  2073712</a:t>
            </a:r>
          </a:p>
        </p:txBody>
      </p:sp>
    </p:spTree>
    <p:extLst>
      <p:ext uri="{BB962C8B-B14F-4D97-AF65-F5344CB8AC3E}">
        <p14:creationId xmlns:p14="http://schemas.microsoft.com/office/powerpoint/2010/main" val="2161731667"/>
      </p:ext>
    </p:extLst>
  </p:cSld>
  <p:clrMapOvr>
    <a:masterClrMapping/>
  </p:clrMapOvr>
  <p:transition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939337" y="91440"/>
            <a:ext cx="10065327" cy="7647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altLang="en-US" sz="4000" b="1">
                <a:solidFill>
                  <a:prstClr val="white"/>
                </a:solidFill>
                <a:latin typeface="Merriweather"/>
              </a:rPr>
              <a:t>Grouping and Summarizing</a:t>
            </a:r>
            <a:r>
              <a:rPr kumimoji="0" lang="en-GB" altLang="en-US" sz="4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rriweather"/>
                <a:ea typeface="+mj-ea"/>
                <a:cs typeface="+mj-cs"/>
              </a:rPr>
              <a:t> observations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6A08A3-F7F3-4A3A-A453-9E25B863056B}"/>
              </a:ext>
            </a:extLst>
          </p:cNvPr>
          <p:cNvSpPr txBox="1"/>
          <p:nvPr/>
        </p:nvSpPr>
        <p:spPr>
          <a:xfrm>
            <a:off x="124691" y="951131"/>
            <a:ext cx="11942618" cy="4401205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GB" sz="1400">
                <a:latin typeface="Cambria" panose="02040503050406030204" pitchFamily="18" charset="0"/>
                <a:ea typeface="Cambria" panose="02040503050406030204" pitchFamily="18" charset="0"/>
              </a:rPr>
              <a:t>#We will group the observations by region and summarise their population per region</a:t>
            </a:r>
          </a:p>
          <a:p>
            <a:endParaRPr lang="en-GB" sz="140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GB" sz="1400" err="1">
                <a:latin typeface="Cambria" panose="02040503050406030204" pitchFamily="18" charset="0"/>
                <a:ea typeface="Cambria" panose="02040503050406030204" pitchFamily="18" charset="0"/>
              </a:rPr>
              <a:t>Nigeria_Pop</a:t>
            </a:r>
            <a:r>
              <a:rPr lang="en-GB" sz="1400">
                <a:latin typeface="Cambria" panose="02040503050406030204" pitchFamily="18" charset="0"/>
                <a:ea typeface="Cambria" panose="02040503050406030204" pitchFamily="18" charset="0"/>
              </a:rPr>
              <a:t> %&gt;% </a:t>
            </a:r>
          </a:p>
          <a:p>
            <a:r>
              <a:rPr lang="en-GB" sz="1400">
                <a:latin typeface="Cambria" panose="02040503050406030204" pitchFamily="18" charset="0"/>
                <a:ea typeface="Cambria" panose="02040503050406030204" pitchFamily="18" charset="0"/>
              </a:rPr>
              <a:t>  </a:t>
            </a:r>
            <a:r>
              <a:rPr lang="en-GB" sz="1400" err="1">
                <a:latin typeface="Cambria" panose="02040503050406030204" pitchFamily="18" charset="0"/>
                <a:ea typeface="Cambria" panose="02040503050406030204" pitchFamily="18" charset="0"/>
              </a:rPr>
              <a:t>group_by</a:t>
            </a:r>
            <a:r>
              <a:rPr lang="en-GB" sz="1400">
                <a:latin typeface="Cambria" panose="02040503050406030204" pitchFamily="18" charset="0"/>
                <a:ea typeface="Cambria" panose="02040503050406030204" pitchFamily="18" charset="0"/>
              </a:rPr>
              <a:t>(region) %&gt;% </a:t>
            </a:r>
          </a:p>
          <a:p>
            <a:r>
              <a:rPr lang="en-GB" sz="1400">
                <a:latin typeface="Cambria" panose="02040503050406030204" pitchFamily="18" charset="0"/>
                <a:ea typeface="Cambria" panose="02040503050406030204" pitchFamily="18" charset="0"/>
              </a:rPr>
              <a:t>  summarise(</a:t>
            </a:r>
            <a:r>
              <a:rPr lang="en-GB" sz="1400" err="1">
                <a:latin typeface="Cambria" panose="02040503050406030204" pitchFamily="18" charset="0"/>
                <a:ea typeface="Cambria" panose="02040503050406030204" pitchFamily="18" charset="0"/>
              </a:rPr>
              <a:t>regional_population</a:t>
            </a:r>
            <a:r>
              <a:rPr lang="en-GB" sz="1400">
                <a:latin typeface="Cambria" panose="02040503050406030204" pitchFamily="18" charset="0"/>
                <a:ea typeface="Cambria" panose="02040503050406030204" pitchFamily="18" charset="0"/>
              </a:rPr>
              <a:t> = sum(total))</a:t>
            </a:r>
          </a:p>
          <a:p>
            <a:endParaRPr lang="en-GB" sz="140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GB" sz="1400">
                <a:latin typeface="Cambria" panose="02040503050406030204" pitchFamily="18" charset="0"/>
                <a:ea typeface="Cambria" panose="02040503050406030204" pitchFamily="18" charset="0"/>
              </a:rPr>
              <a:t># A </a:t>
            </a:r>
            <a:r>
              <a:rPr lang="en-GB" sz="1400" err="1">
                <a:latin typeface="Cambria" panose="02040503050406030204" pitchFamily="18" charset="0"/>
                <a:ea typeface="Cambria" panose="02040503050406030204" pitchFamily="18" charset="0"/>
              </a:rPr>
              <a:t>tibble</a:t>
            </a:r>
            <a:r>
              <a:rPr lang="en-GB" sz="1400">
                <a:latin typeface="Cambria" panose="02040503050406030204" pitchFamily="18" charset="0"/>
                <a:ea typeface="Cambria" panose="02040503050406030204" pitchFamily="18" charset="0"/>
              </a:rPr>
              <a:t>: 11 × 2</a:t>
            </a:r>
          </a:p>
          <a:p>
            <a:r>
              <a:rPr lang="en-GB" sz="1400">
                <a:latin typeface="Cambria" panose="02040503050406030204" pitchFamily="18" charset="0"/>
                <a:ea typeface="Cambria" panose="02040503050406030204" pitchFamily="18" charset="0"/>
              </a:rPr>
              <a:t>   region </a:t>
            </a:r>
            <a:r>
              <a:rPr lang="en-GB" sz="1400" err="1">
                <a:latin typeface="Cambria" panose="02040503050406030204" pitchFamily="18" charset="0"/>
                <a:ea typeface="Cambria" panose="02040503050406030204" pitchFamily="18" charset="0"/>
              </a:rPr>
              <a:t>regional_population</a:t>
            </a:r>
            <a:endParaRPr lang="en-GB" sz="140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GB" sz="1400">
                <a:latin typeface="Cambria" panose="02040503050406030204" pitchFamily="18" charset="0"/>
                <a:ea typeface="Cambria" panose="02040503050406030204" pitchFamily="18" charset="0"/>
              </a:rPr>
              <a:t>    &lt;int&gt;               &lt;</a:t>
            </a:r>
            <a:r>
              <a:rPr lang="en-GB" sz="1400" err="1">
                <a:latin typeface="Cambria" panose="02040503050406030204" pitchFamily="18" charset="0"/>
                <a:ea typeface="Cambria" panose="02040503050406030204" pitchFamily="18" charset="0"/>
              </a:rPr>
              <a:t>dbl</a:t>
            </a:r>
            <a:r>
              <a:rPr lang="en-GB" sz="1400">
                <a:latin typeface="Cambria" panose="02040503050406030204" pitchFamily="18" charset="0"/>
                <a:ea typeface="Cambria" panose="02040503050406030204" pitchFamily="18" charset="0"/>
              </a:rPr>
              <a:t>&gt;</a:t>
            </a:r>
          </a:p>
          <a:p>
            <a:r>
              <a:rPr lang="en-GB" sz="1400">
                <a:latin typeface="Cambria" panose="02040503050406030204" pitchFamily="18" charset="0"/>
                <a:ea typeface="Cambria" panose="02040503050406030204" pitchFamily="18" charset="0"/>
              </a:rPr>
              <a:t> 1      1           14720725.</a:t>
            </a:r>
          </a:p>
          <a:p>
            <a:r>
              <a:rPr lang="en-GB" sz="1400">
                <a:latin typeface="Cambria" panose="02040503050406030204" pitchFamily="18" charset="0"/>
                <a:ea typeface="Cambria" panose="02040503050406030204" pitchFamily="18" charset="0"/>
              </a:rPr>
              <a:t> 2      2           25419443.</a:t>
            </a:r>
          </a:p>
          <a:p>
            <a:r>
              <a:rPr lang="en-GB" sz="1400">
                <a:latin typeface="Cambria" panose="02040503050406030204" pitchFamily="18" charset="0"/>
                <a:ea typeface="Cambria" panose="02040503050406030204" pitchFamily="18" charset="0"/>
              </a:rPr>
              <a:t> 3      3           19216928.</a:t>
            </a:r>
          </a:p>
          <a:p>
            <a:r>
              <a:rPr lang="en-GB" sz="1400">
                <a:latin typeface="Cambria" panose="02040503050406030204" pitchFamily="18" charset="0"/>
                <a:ea typeface="Cambria" panose="02040503050406030204" pitchFamily="18" charset="0"/>
              </a:rPr>
              <a:t> 4      4            8985671.</a:t>
            </a:r>
          </a:p>
          <a:p>
            <a:r>
              <a:rPr lang="en-GB" sz="1400">
                <a:latin typeface="Cambria" panose="02040503050406030204" pitchFamily="18" charset="0"/>
                <a:ea typeface="Cambria" panose="02040503050406030204" pitchFamily="18" charset="0"/>
              </a:rPr>
              <a:t> 5      5            6389860.</a:t>
            </a:r>
          </a:p>
          <a:p>
            <a:r>
              <a:rPr lang="en-GB" sz="1400">
                <a:latin typeface="Cambria" panose="02040503050406030204" pitchFamily="18" charset="0"/>
                <a:ea typeface="Cambria" panose="02040503050406030204" pitchFamily="18" charset="0"/>
              </a:rPr>
              <a:t> 6      6            5741063.</a:t>
            </a:r>
          </a:p>
          <a:p>
            <a:r>
              <a:rPr lang="en-GB" sz="1400">
                <a:latin typeface="Cambria" panose="02040503050406030204" pitchFamily="18" charset="0"/>
                <a:ea typeface="Cambria" panose="02040503050406030204" pitchFamily="18" charset="0"/>
              </a:rPr>
              <a:t> 7      7           17837401.</a:t>
            </a:r>
          </a:p>
          <a:p>
            <a:r>
              <a:rPr lang="en-GB" sz="1400">
                <a:latin typeface="Cambria" panose="02040503050406030204" pitchFamily="18" charset="0"/>
                <a:ea typeface="Cambria" panose="02040503050406030204" pitchFamily="18" charset="0"/>
              </a:rPr>
              <a:t> 8      8            7664782.</a:t>
            </a:r>
          </a:p>
          <a:p>
            <a:r>
              <a:rPr lang="en-GB" sz="1400">
                <a:latin typeface="Cambria" panose="02040503050406030204" pitchFamily="18" charset="0"/>
                <a:ea typeface="Cambria" panose="02040503050406030204" pitchFamily="18" charset="0"/>
              </a:rPr>
              <a:t> 9      9           42726762.</a:t>
            </a:r>
          </a:p>
          <a:p>
            <a:r>
              <a:rPr lang="en-GB" sz="1400">
                <a:latin typeface="Cambria" panose="02040503050406030204" pitchFamily="18" charset="0"/>
                <a:ea typeface="Cambria" panose="02040503050406030204" pitchFamily="18" charset="0"/>
              </a:rPr>
              <a:t>10     10           12632237.</a:t>
            </a:r>
          </a:p>
          <a:p>
            <a:r>
              <a:rPr lang="en-GB" sz="1400">
                <a:latin typeface="Cambria" panose="02040503050406030204" pitchFamily="18" charset="0"/>
                <a:ea typeface="Cambria" panose="02040503050406030204" pitchFamily="18" charset="0"/>
              </a:rPr>
              <a:t>11     11           19026365.</a:t>
            </a:r>
          </a:p>
        </p:txBody>
      </p:sp>
    </p:spTree>
    <p:extLst>
      <p:ext uri="{BB962C8B-B14F-4D97-AF65-F5344CB8AC3E}">
        <p14:creationId xmlns:p14="http://schemas.microsoft.com/office/powerpoint/2010/main" val="2989597132"/>
      </p:ext>
    </p:extLst>
  </p:cSld>
  <p:clrMapOvr>
    <a:masterClrMapping/>
  </p:clrMapOvr>
  <p:transition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939337" y="91440"/>
            <a:ext cx="10065327" cy="7647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altLang="en-US" sz="4000" b="1">
                <a:solidFill>
                  <a:prstClr val="white"/>
                </a:solidFill>
                <a:latin typeface="Merriweather"/>
              </a:rPr>
              <a:t>Mutating &amp; Renaming Observations</a:t>
            </a:r>
            <a:endParaRPr kumimoji="0" lang="en-GB" altLang="en-US" sz="40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rriweather"/>
              <a:ea typeface="+mj-ea"/>
              <a:cs typeface="+mj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6A08A3-F7F3-4A3A-A453-9E25B863056B}"/>
              </a:ext>
            </a:extLst>
          </p:cNvPr>
          <p:cNvSpPr txBox="1"/>
          <p:nvPr/>
        </p:nvSpPr>
        <p:spPr>
          <a:xfrm>
            <a:off x="124691" y="1052731"/>
            <a:ext cx="11942618" cy="1384995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GB" sz="1400">
                <a:latin typeface="Cambria" panose="02040503050406030204" pitchFamily="18" charset="0"/>
                <a:ea typeface="Cambria" panose="02040503050406030204" pitchFamily="18" charset="0"/>
              </a:rPr>
              <a:t>#We want to add another variable called density = total/buildings</a:t>
            </a:r>
          </a:p>
          <a:p>
            <a:endParaRPr lang="en-GB" sz="140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GB" sz="1400" err="1">
                <a:latin typeface="Cambria" panose="02040503050406030204" pitchFamily="18" charset="0"/>
                <a:ea typeface="Cambria" panose="02040503050406030204" pitchFamily="18" charset="0"/>
              </a:rPr>
              <a:t>Nigeria_Pop</a:t>
            </a:r>
            <a:r>
              <a:rPr lang="en-GB" sz="1400">
                <a:latin typeface="Cambria" panose="02040503050406030204" pitchFamily="18" charset="0"/>
                <a:ea typeface="Cambria" panose="02040503050406030204" pitchFamily="18" charset="0"/>
              </a:rPr>
              <a:t> &lt;- </a:t>
            </a:r>
            <a:r>
              <a:rPr lang="en-GB" sz="1400" err="1">
                <a:latin typeface="Cambria" panose="02040503050406030204" pitchFamily="18" charset="0"/>
                <a:ea typeface="Cambria" panose="02040503050406030204" pitchFamily="18" charset="0"/>
              </a:rPr>
              <a:t>Nigeria_Pop</a:t>
            </a:r>
            <a:r>
              <a:rPr lang="en-GB" sz="1400">
                <a:latin typeface="Cambria" panose="02040503050406030204" pitchFamily="18" charset="0"/>
                <a:ea typeface="Cambria" panose="02040503050406030204" pitchFamily="18" charset="0"/>
              </a:rPr>
              <a:t> %&gt;% </a:t>
            </a:r>
          </a:p>
          <a:p>
            <a:r>
              <a:rPr lang="en-GB" sz="1400">
                <a:latin typeface="Cambria" panose="02040503050406030204" pitchFamily="18" charset="0"/>
                <a:ea typeface="Cambria" panose="02040503050406030204" pitchFamily="18" charset="0"/>
              </a:rPr>
              <a:t>  mutate(density = total/buildings)</a:t>
            </a:r>
          </a:p>
          <a:p>
            <a:endParaRPr lang="en-GB" sz="140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GB" sz="140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07F2B0-F52C-43EE-BB75-8C32158DE90F}"/>
              </a:ext>
            </a:extLst>
          </p:cNvPr>
          <p:cNvSpPr txBox="1"/>
          <p:nvPr/>
        </p:nvSpPr>
        <p:spPr>
          <a:xfrm>
            <a:off x="124691" y="2634246"/>
            <a:ext cx="11942618" cy="954107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GB" sz="1400">
                <a:latin typeface="Cambria" panose="02040503050406030204" pitchFamily="18" charset="0"/>
                <a:ea typeface="Cambria" panose="02040503050406030204" pitchFamily="18" charset="0"/>
              </a:rPr>
              <a:t>#We want to rename density to </a:t>
            </a:r>
            <a:r>
              <a:rPr lang="en-GB" sz="1400" err="1">
                <a:latin typeface="Cambria" panose="02040503050406030204" pitchFamily="18" charset="0"/>
                <a:ea typeface="Cambria" panose="02040503050406030204" pitchFamily="18" charset="0"/>
              </a:rPr>
              <a:t>population_density</a:t>
            </a:r>
            <a:endParaRPr lang="en-GB" sz="140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GB" sz="140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GB" sz="1400" err="1">
                <a:latin typeface="Cambria" panose="02040503050406030204" pitchFamily="18" charset="0"/>
                <a:ea typeface="Cambria" panose="02040503050406030204" pitchFamily="18" charset="0"/>
              </a:rPr>
              <a:t>Nigeria_Pop</a:t>
            </a:r>
            <a:r>
              <a:rPr lang="en-GB" sz="1400">
                <a:latin typeface="Cambria" panose="02040503050406030204" pitchFamily="18" charset="0"/>
                <a:ea typeface="Cambria" panose="02040503050406030204" pitchFamily="18" charset="0"/>
              </a:rPr>
              <a:t>&lt;- </a:t>
            </a:r>
            <a:r>
              <a:rPr lang="en-GB" sz="1400" err="1">
                <a:latin typeface="Cambria" panose="02040503050406030204" pitchFamily="18" charset="0"/>
                <a:ea typeface="Cambria" panose="02040503050406030204" pitchFamily="18" charset="0"/>
              </a:rPr>
              <a:t>Nigeria_Pop</a:t>
            </a:r>
            <a:r>
              <a:rPr lang="en-GB" sz="1400">
                <a:latin typeface="Cambria" panose="02040503050406030204" pitchFamily="18" charset="0"/>
                <a:ea typeface="Cambria" panose="02040503050406030204" pitchFamily="18" charset="0"/>
              </a:rPr>
              <a:t> %&gt;% </a:t>
            </a:r>
          </a:p>
          <a:p>
            <a:r>
              <a:rPr lang="en-GB" sz="1400">
                <a:latin typeface="Cambria" panose="02040503050406030204" pitchFamily="18" charset="0"/>
                <a:ea typeface="Cambria" panose="02040503050406030204" pitchFamily="18" charset="0"/>
              </a:rPr>
              <a:t>  rename(</a:t>
            </a:r>
            <a:r>
              <a:rPr lang="en-GB" sz="1400" err="1">
                <a:latin typeface="Cambria" panose="02040503050406030204" pitchFamily="18" charset="0"/>
                <a:ea typeface="Cambria" panose="02040503050406030204" pitchFamily="18" charset="0"/>
              </a:rPr>
              <a:t>Pop_density</a:t>
            </a:r>
            <a:r>
              <a:rPr lang="en-GB" sz="1400">
                <a:latin typeface="Cambria" panose="02040503050406030204" pitchFamily="18" charset="0"/>
                <a:ea typeface="Cambria" panose="02040503050406030204" pitchFamily="18" charset="0"/>
              </a:rPr>
              <a:t> = density)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C45556-8179-4049-ADAA-FA412A10ED08}"/>
              </a:ext>
            </a:extLst>
          </p:cNvPr>
          <p:cNvSpPr txBox="1"/>
          <p:nvPr/>
        </p:nvSpPr>
        <p:spPr>
          <a:xfrm>
            <a:off x="124691" y="4107446"/>
            <a:ext cx="11942618" cy="52322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GB" sz="1400">
                <a:latin typeface="Cambria" panose="02040503050406030204" pitchFamily="18" charset="0"/>
                <a:ea typeface="Cambria" panose="02040503050406030204" pitchFamily="18" charset="0"/>
              </a:rPr>
              <a:t>#if you want to save the data as a new csv document, you can use the write.csv function</a:t>
            </a:r>
          </a:p>
          <a:p>
            <a:r>
              <a:rPr lang="en-GB" sz="1400">
                <a:latin typeface="Cambria" panose="02040503050406030204" pitchFamily="18" charset="0"/>
                <a:ea typeface="Cambria" panose="02040503050406030204" pitchFamily="18" charset="0"/>
              </a:rPr>
              <a:t>write.csv(</a:t>
            </a:r>
            <a:r>
              <a:rPr lang="en-GB" sz="1400" err="1">
                <a:latin typeface="Cambria" panose="02040503050406030204" pitchFamily="18" charset="0"/>
                <a:ea typeface="Cambria" panose="02040503050406030204" pitchFamily="18" charset="0"/>
              </a:rPr>
              <a:t>Nigeria_Pop</a:t>
            </a:r>
            <a:r>
              <a:rPr lang="en-GB" sz="1400">
                <a:latin typeface="Cambria" panose="02040503050406030204" pitchFamily="18" charset="0"/>
                <a:ea typeface="Cambria" panose="02040503050406030204" pitchFamily="18" charset="0"/>
              </a:rPr>
              <a:t>, paste0(</a:t>
            </a:r>
            <a:r>
              <a:rPr lang="en-GB" sz="1400" err="1">
                <a:latin typeface="Cambria" panose="02040503050406030204" pitchFamily="18" charset="0"/>
                <a:ea typeface="Cambria" panose="02040503050406030204" pitchFamily="18" charset="0"/>
              </a:rPr>
              <a:t>input_path</a:t>
            </a:r>
            <a:r>
              <a:rPr lang="en-GB" sz="1400">
                <a:latin typeface="Cambria" panose="02040503050406030204" pitchFamily="18" charset="0"/>
                <a:ea typeface="Cambria" panose="02040503050406030204" pitchFamily="18" charset="0"/>
              </a:rPr>
              <a:t>, 'New Nigeria Population.csv'))</a:t>
            </a:r>
          </a:p>
        </p:txBody>
      </p:sp>
    </p:spTree>
    <p:extLst>
      <p:ext uri="{BB962C8B-B14F-4D97-AF65-F5344CB8AC3E}">
        <p14:creationId xmlns:p14="http://schemas.microsoft.com/office/powerpoint/2010/main" val="4127513237"/>
      </p:ext>
    </p:extLst>
  </p:cSld>
  <p:clrMapOvr>
    <a:masterClrMapping/>
  </p:clrMapOvr>
  <p:transition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939337" y="91440"/>
            <a:ext cx="10065327" cy="7647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4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rriweather"/>
                <a:ea typeface="+mj-ea"/>
                <a:cs typeface="+mj-cs"/>
              </a:rPr>
              <a:t>Data Visualizations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5F3B054-7444-4E8D-AF52-59E8887799B5}"/>
              </a:ext>
            </a:extLst>
          </p:cNvPr>
          <p:cNvSpPr txBox="1">
            <a:spLocks/>
          </p:cNvSpPr>
          <p:nvPr/>
        </p:nvSpPr>
        <p:spPr>
          <a:xfrm>
            <a:off x="838200" y="122269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2400"/>
              <a:t>Data visualisation is important as it forms part of the exploratory data analyses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2400"/>
              <a:t>A barplot can be useful for discrete data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120EA0-E0BE-407F-AF6A-8C8F23A04B91}"/>
              </a:ext>
            </a:extLst>
          </p:cNvPr>
          <p:cNvSpPr txBox="1"/>
          <p:nvPr/>
        </p:nvSpPr>
        <p:spPr>
          <a:xfrm>
            <a:off x="129309" y="2131550"/>
            <a:ext cx="11859491" cy="181588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barplot(</a:t>
            </a:r>
            <a:r>
              <a:rPr lang="en-GB" sz="1400" err="1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Nigeria_Pop$total</a:t>
            </a: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400">
              <a:solidFill>
                <a:prstClr val="black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#We can also use ggplot to make nice plots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ggplot(</a:t>
            </a:r>
            <a:r>
              <a:rPr kumimoji="0" lang="en-GB" sz="1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Nigeria_Pop</a:t>
            </a: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, </a:t>
            </a:r>
            <a:r>
              <a:rPr kumimoji="0" lang="en-GB" sz="1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aes</a:t>
            </a: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(x = </a:t>
            </a:r>
            <a:r>
              <a:rPr kumimoji="0" lang="en-GB" sz="1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statename</a:t>
            </a: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, y = total, fill = total)) +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 </a:t>
            </a:r>
            <a:r>
              <a:rPr kumimoji="0" lang="en-GB" sz="1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geom_bar</a:t>
            </a: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(stat = "identity") +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 </a:t>
            </a:r>
            <a:r>
              <a:rPr kumimoji="0" lang="en-GB" sz="1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scale_fill_gradient</a:t>
            </a: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(low = "yellow", high = "red") +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 labs(x = "States", y = "Population Total", fill = "total") +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 </a:t>
            </a:r>
            <a:r>
              <a:rPr kumimoji="0" lang="en-GB" sz="1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ggtitle</a:t>
            </a: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("Bar Plot of Population for the States")</a:t>
            </a:r>
          </a:p>
        </p:txBody>
      </p:sp>
      <p:pic>
        <p:nvPicPr>
          <p:cNvPr id="11" name="Picture 10" descr="Chart, bar chart&#10;&#10;Description automatically generated">
            <a:extLst>
              <a:ext uri="{FF2B5EF4-FFF2-40B4-BE49-F238E27FC236}">
                <a16:creationId xmlns:a16="http://schemas.microsoft.com/office/drawing/2014/main" id="{2EEC2AA6-7E6B-4953-B367-D685FF29EDF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546" y="3947432"/>
            <a:ext cx="3514216" cy="2535456"/>
          </a:xfrm>
          <a:prstGeom prst="rect">
            <a:avLst/>
          </a:prstGeom>
        </p:spPr>
      </p:pic>
      <p:pic>
        <p:nvPicPr>
          <p:cNvPr id="12" name="Picture 11" descr="Chart&#10;&#10;Description automatically generated">
            <a:extLst>
              <a:ext uri="{FF2B5EF4-FFF2-40B4-BE49-F238E27FC236}">
                <a16:creationId xmlns:a16="http://schemas.microsoft.com/office/drawing/2014/main" id="{A04E87CD-D673-4D7F-9BB2-3159EC55BC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4709" y="4123214"/>
            <a:ext cx="3418164" cy="2466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541982"/>
      </p:ext>
    </p:extLst>
  </p:cSld>
  <p:clrMapOvr>
    <a:masterClrMapping/>
  </p:clrMapOvr>
  <p:transition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939337" y="91440"/>
            <a:ext cx="10065327" cy="7647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4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rriweather"/>
                <a:ea typeface="+mj-ea"/>
                <a:cs typeface="+mj-cs"/>
              </a:rPr>
              <a:t>Data Visualizations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CEB2F07-ACE5-492B-B5F8-4F164D2240D8}"/>
              </a:ext>
            </a:extLst>
          </p:cNvPr>
          <p:cNvSpPr txBox="1">
            <a:spLocks/>
          </p:cNvSpPr>
          <p:nvPr/>
        </p:nvSpPr>
        <p:spPr>
          <a:xfrm>
            <a:off x="522645" y="924450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2400"/>
              <a:t>A boxplot is the simplest for continuous data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D498E1-162B-4213-A99F-4B4D74D41C6E}"/>
              </a:ext>
            </a:extLst>
          </p:cNvPr>
          <p:cNvSpPr txBox="1"/>
          <p:nvPr/>
        </p:nvSpPr>
        <p:spPr>
          <a:xfrm>
            <a:off x="291676" y="1564160"/>
            <a:ext cx="11859491" cy="1600438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boxplot(</a:t>
            </a:r>
            <a:r>
              <a:rPr kumimoji="0" lang="en-GB" sz="1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Nigeria_Pop$total</a:t>
            </a: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# plot the boxplot using ggplot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 ggplot(</a:t>
            </a:r>
            <a:r>
              <a:rPr kumimoji="0" lang="en-GB" sz="1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Nigeria_Pop</a:t>
            </a: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, </a:t>
            </a:r>
            <a:r>
              <a:rPr kumimoji="0" lang="en-GB" sz="1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aes</a:t>
            </a: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(y = total)) +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 </a:t>
            </a:r>
            <a:r>
              <a:rPr kumimoji="0" lang="en-GB" sz="1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geom_boxplot</a:t>
            </a: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() +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 labs(x = " ", y = "Population") +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 </a:t>
            </a:r>
            <a:r>
              <a:rPr kumimoji="0" lang="en-GB" sz="1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ggtitle</a:t>
            </a: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("Box Plot of Population")</a:t>
            </a:r>
          </a:p>
        </p:txBody>
      </p:sp>
      <p:pic>
        <p:nvPicPr>
          <p:cNvPr id="13" name="Picture 12" descr="Chart, box and whisker chart&#10;&#10;Description automatically generated">
            <a:extLst>
              <a:ext uri="{FF2B5EF4-FFF2-40B4-BE49-F238E27FC236}">
                <a16:creationId xmlns:a16="http://schemas.microsoft.com/office/drawing/2014/main" id="{5F9ACF79-7B91-4D45-8747-9D62531DA8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981" y="3245166"/>
            <a:ext cx="4612835" cy="3328094"/>
          </a:xfrm>
          <a:prstGeom prst="rect">
            <a:avLst/>
          </a:prstGeom>
        </p:spPr>
      </p:pic>
      <p:pic>
        <p:nvPicPr>
          <p:cNvPr id="14" name="Picture 13" descr="Chart&#10;&#10;Description automatically generated">
            <a:extLst>
              <a:ext uri="{FF2B5EF4-FFF2-40B4-BE49-F238E27FC236}">
                <a16:creationId xmlns:a16="http://schemas.microsoft.com/office/drawing/2014/main" id="{6C3F0BCD-587C-4079-898C-0966C9133D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3686" y="3376950"/>
            <a:ext cx="4247522" cy="306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333809"/>
      </p:ext>
    </p:extLst>
  </p:cSld>
  <p:clrMapOvr>
    <a:masterClrMapping/>
  </p:clrMapOvr>
  <p:transition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939337" y="91440"/>
            <a:ext cx="10065327" cy="7647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4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rriweather"/>
                <a:ea typeface="+mj-ea"/>
                <a:cs typeface="+mj-cs"/>
              </a:rPr>
              <a:t>Data Visualizations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FD0C84E-BF43-46BF-B054-1EA73AE9F52D}"/>
              </a:ext>
            </a:extLst>
          </p:cNvPr>
          <p:cNvSpPr txBox="1">
            <a:spLocks/>
          </p:cNvSpPr>
          <p:nvPr/>
        </p:nvSpPr>
        <p:spPr>
          <a:xfrm>
            <a:off x="838200" y="122269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2400"/>
              <a:t>Histogram is also another alternative that shows the frequency distribution of a variable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DBEA22C-9262-4F2D-884F-80EFA68578BA}"/>
              </a:ext>
            </a:extLst>
          </p:cNvPr>
          <p:cNvSpPr txBox="1"/>
          <p:nvPr/>
        </p:nvSpPr>
        <p:spPr>
          <a:xfrm>
            <a:off x="129309" y="1854462"/>
            <a:ext cx="11859491" cy="181588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hist(</a:t>
            </a:r>
            <a:r>
              <a:rPr kumimoji="0" lang="en-GB" sz="1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Nigeria_Pop$total</a:t>
            </a: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400">
              <a:solidFill>
                <a:prstClr val="black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# plot the histogram using ggplot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 ggplot(</a:t>
            </a:r>
            <a:r>
              <a:rPr kumimoji="0" lang="en-GB" sz="1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Nigeria_Pop</a:t>
            </a: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, </a:t>
            </a:r>
            <a:r>
              <a:rPr kumimoji="0" lang="en-GB" sz="1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aes</a:t>
            </a: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(x = total, fill = "blue")) +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   </a:t>
            </a:r>
            <a:r>
              <a:rPr kumimoji="0" lang="en-GB" sz="1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geom_histogram</a:t>
            </a: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(bins = 20, </a:t>
            </a:r>
            <a:r>
              <a:rPr kumimoji="0" lang="en-GB" sz="1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color</a:t>
            </a: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= "white") +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   </a:t>
            </a:r>
            <a:r>
              <a:rPr kumimoji="0" lang="en-GB" sz="1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scale_fill_manual</a:t>
            </a: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(values = "blue") +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   labs(x = "Population", y = "Frequency") +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   </a:t>
            </a:r>
            <a:r>
              <a:rPr kumimoji="0" lang="en-GB" sz="1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ggtitle</a:t>
            </a: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("Histogram")</a:t>
            </a:r>
          </a:p>
        </p:txBody>
      </p:sp>
      <p:pic>
        <p:nvPicPr>
          <p:cNvPr id="11" name="Picture 10" descr="Chart, histogram&#10;&#10;Description automatically generated">
            <a:extLst>
              <a:ext uri="{FF2B5EF4-FFF2-40B4-BE49-F238E27FC236}">
                <a16:creationId xmlns:a16="http://schemas.microsoft.com/office/drawing/2014/main" id="{6604C40B-CF37-436E-A460-761455C4AD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68" y="3816674"/>
            <a:ext cx="4034771" cy="2911029"/>
          </a:xfrm>
          <a:prstGeom prst="rect">
            <a:avLst/>
          </a:prstGeom>
        </p:spPr>
      </p:pic>
      <p:pic>
        <p:nvPicPr>
          <p:cNvPr id="12" name="Picture 11" descr="Chart, histogram&#10;&#10;Description automatically generated">
            <a:extLst>
              <a:ext uri="{FF2B5EF4-FFF2-40B4-BE49-F238E27FC236}">
                <a16:creationId xmlns:a16="http://schemas.microsoft.com/office/drawing/2014/main" id="{801D9FF4-49D0-4FB0-8022-FD588E37AE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435" y="3740290"/>
            <a:ext cx="4230256" cy="3052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369848"/>
      </p:ext>
    </p:extLst>
  </p:cSld>
  <p:clrMapOvr>
    <a:masterClrMapping/>
  </p:clrMapOvr>
  <p:transition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939337" y="91440"/>
            <a:ext cx="10065327" cy="7647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4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rriweather"/>
                <a:ea typeface="+mj-ea"/>
                <a:cs typeface="+mj-cs"/>
              </a:rPr>
              <a:t>Data Visualizations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0264E80-2BB2-4FF3-BA7E-6E5B8845A833}"/>
              </a:ext>
            </a:extLst>
          </p:cNvPr>
          <p:cNvSpPr txBox="1">
            <a:spLocks/>
          </p:cNvSpPr>
          <p:nvPr/>
        </p:nvSpPr>
        <p:spPr>
          <a:xfrm>
            <a:off x="718127" y="924450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2400"/>
              <a:t>Density plots are a smoothed histograms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6C4DFC-C337-4402-A0D3-5DC096F422F5}"/>
              </a:ext>
            </a:extLst>
          </p:cNvPr>
          <p:cNvSpPr txBox="1"/>
          <p:nvPr/>
        </p:nvSpPr>
        <p:spPr>
          <a:xfrm>
            <a:off x="166254" y="1348231"/>
            <a:ext cx="11859491" cy="181588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plot(density(</a:t>
            </a:r>
            <a:r>
              <a:rPr kumimoji="0" lang="en-GB" sz="1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Nigeria_Pop$total</a:t>
            </a: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))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400">
              <a:solidFill>
                <a:prstClr val="black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# plot the density plot using ggplot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ggplot(</a:t>
            </a:r>
            <a:r>
              <a:rPr kumimoji="0" lang="en-GB" sz="1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Nigeria_Pop</a:t>
            </a: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, </a:t>
            </a:r>
            <a:r>
              <a:rPr kumimoji="0" lang="en-GB" sz="1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aes</a:t>
            </a: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(x = total, </a:t>
            </a:r>
            <a:r>
              <a:rPr kumimoji="0" lang="en-GB" sz="1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color</a:t>
            </a: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= "blue")) +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 </a:t>
            </a:r>
            <a:r>
              <a:rPr kumimoji="0" lang="en-GB" sz="1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geom_density</a:t>
            </a: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(fill = "blue", alpha = 0.2) +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 </a:t>
            </a:r>
            <a:r>
              <a:rPr kumimoji="0" lang="en-GB" sz="1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scale_color_manual</a:t>
            </a: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(values = "blue") +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 labs(x = "Population", </a:t>
            </a:r>
            <a:r>
              <a:rPr kumimoji="0" lang="en-GB" sz="1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color</a:t>
            </a: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= "Density") +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 </a:t>
            </a:r>
            <a:r>
              <a:rPr kumimoji="0" lang="en-GB" sz="1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ggtitle</a:t>
            </a: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("Density Plot")</a:t>
            </a:r>
          </a:p>
        </p:txBody>
      </p:sp>
      <p:pic>
        <p:nvPicPr>
          <p:cNvPr id="13" name="Picture 12" descr="Chart, histogram&#10;&#10;Description automatically generated">
            <a:extLst>
              <a:ext uri="{FF2B5EF4-FFF2-40B4-BE49-F238E27FC236}">
                <a16:creationId xmlns:a16="http://schemas.microsoft.com/office/drawing/2014/main" id="{1BA13AF2-3663-4ABB-BA81-3E47E0129D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163" y="3304054"/>
            <a:ext cx="4737545" cy="3418070"/>
          </a:xfrm>
          <a:prstGeom prst="rect">
            <a:avLst/>
          </a:prstGeom>
        </p:spPr>
      </p:pic>
      <p:pic>
        <p:nvPicPr>
          <p:cNvPr id="14" name="Picture 13" descr="Chart, histogram&#10;&#10;Description automatically generated">
            <a:extLst>
              <a:ext uri="{FF2B5EF4-FFF2-40B4-BE49-F238E27FC236}">
                <a16:creationId xmlns:a16="http://schemas.microsoft.com/office/drawing/2014/main" id="{674E9AA4-20A9-4E11-BB44-7373EAEEE3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3268554"/>
            <a:ext cx="4959928" cy="3578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651671"/>
      </p:ext>
    </p:extLst>
  </p:cSld>
  <p:clrMapOvr>
    <a:masterClrMapping/>
  </p:clrMapOvr>
  <p:transition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939337" y="91440"/>
            <a:ext cx="10065327" cy="7647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4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rriweather"/>
                <a:ea typeface="+mj-ea"/>
                <a:cs typeface="+mj-cs"/>
              </a:rPr>
              <a:t>Data Visualizations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85C9FD1-5DB3-4930-9CB0-E7E6AD194821}"/>
              </a:ext>
            </a:extLst>
          </p:cNvPr>
          <p:cNvSpPr txBox="1">
            <a:spLocks/>
          </p:cNvSpPr>
          <p:nvPr/>
        </p:nvSpPr>
        <p:spPr>
          <a:xfrm>
            <a:off x="801254" y="801345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2400"/>
              <a:t>We can also create a variety of scatter plots, when we want to show multivariate data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DF91BE-D322-4B5C-9322-F0D57B672693}"/>
              </a:ext>
            </a:extLst>
          </p:cNvPr>
          <p:cNvSpPr txBox="1"/>
          <p:nvPr/>
        </p:nvSpPr>
        <p:spPr>
          <a:xfrm>
            <a:off x="129309" y="1705317"/>
            <a:ext cx="11545456" cy="2677656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#Scatter plot of temperature and rainfall</a:t>
            </a:r>
          </a:p>
          <a:p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plot(</a:t>
            </a:r>
            <a:r>
              <a:rPr kumimoji="0" lang="en-GB" sz="1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Nigeria_Pop$precipitation_mean</a:t>
            </a: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, </a:t>
            </a:r>
            <a:r>
              <a:rPr kumimoji="0" lang="en-GB" sz="1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Nigeria_Pop$temperature_mean</a:t>
            </a: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)</a:t>
            </a:r>
          </a:p>
          <a:p>
            <a:endParaRPr lang="en-GB" sz="1400">
              <a:solidFill>
                <a:prstClr val="black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# plot the scatter plot and fit a line using ggplot</a:t>
            </a:r>
          </a:p>
          <a:p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ggplot(</a:t>
            </a:r>
            <a:r>
              <a:rPr kumimoji="0" lang="en-GB" sz="1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Nigeria_Pop</a:t>
            </a: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, </a:t>
            </a:r>
            <a:r>
              <a:rPr kumimoji="0" lang="en-GB" sz="1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aes</a:t>
            </a: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(x = </a:t>
            </a:r>
            <a:r>
              <a:rPr kumimoji="0" lang="en-GB" sz="1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temperature_mean</a:t>
            </a: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, y = </a:t>
            </a:r>
            <a:r>
              <a:rPr kumimoji="0" lang="en-GB" sz="1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precipitation_mean</a:t>
            </a: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)) +</a:t>
            </a:r>
          </a:p>
          <a:p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 </a:t>
            </a:r>
            <a:r>
              <a:rPr kumimoji="0" lang="en-GB" sz="1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geom_point</a:t>
            </a: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() +</a:t>
            </a:r>
          </a:p>
          <a:p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 </a:t>
            </a:r>
            <a:r>
              <a:rPr kumimoji="0" lang="en-GB" sz="1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geom_smooth</a:t>
            </a: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(method = "</a:t>
            </a:r>
            <a:r>
              <a:rPr kumimoji="0" lang="en-GB" sz="1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lm</a:t>
            </a: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", se = FALSE, </a:t>
            </a:r>
            <a:r>
              <a:rPr kumimoji="0" lang="en-GB" sz="1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color</a:t>
            </a: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= "red") +</a:t>
            </a:r>
          </a:p>
          <a:p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 labs(x = "Temperature", y = "Rainfall") +</a:t>
            </a:r>
          </a:p>
          <a:p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 </a:t>
            </a:r>
            <a:r>
              <a:rPr kumimoji="0" lang="en-GB" sz="1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ggtitle</a:t>
            </a: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("Scatter Plot of Temperature and Rainfall")</a:t>
            </a:r>
          </a:p>
          <a:p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+mn-cs"/>
            </a:endParaRPr>
          </a:p>
          <a:p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+mn-cs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689173A-1A91-440D-859B-5C2FA1D2AF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530" y="3825675"/>
            <a:ext cx="5212873" cy="3032325"/>
          </a:xfrm>
          <a:prstGeom prst="rect">
            <a:avLst/>
          </a:prstGeom>
        </p:spPr>
      </p:pic>
      <p:pic>
        <p:nvPicPr>
          <p:cNvPr id="12" name="Picture 11" descr="Chart, scatter chart&#10;&#10;Description automatically generated">
            <a:extLst>
              <a:ext uri="{FF2B5EF4-FFF2-40B4-BE49-F238E27FC236}">
                <a16:creationId xmlns:a16="http://schemas.microsoft.com/office/drawing/2014/main" id="{E383485D-7DA1-4617-B012-AA75107682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6348" y="3636520"/>
            <a:ext cx="4202892" cy="3032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629947"/>
      </p:ext>
    </p:extLst>
  </p:cSld>
  <p:clrMapOvr>
    <a:masterClrMapping/>
  </p:clrMapOvr>
  <p:transition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939337" y="91440"/>
            <a:ext cx="10065327" cy="7647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4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rriweather"/>
                <a:ea typeface="+mj-ea"/>
                <a:cs typeface="+mj-cs"/>
              </a:rPr>
              <a:t>Data Visualizations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9D4F8B-B8CB-4136-9C0D-40BF99BEA26B}"/>
              </a:ext>
            </a:extLst>
          </p:cNvPr>
          <p:cNvSpPr txBox="1"/>
          <p:nvPr/>
        </p:nvSpPr>
        <p:spPr>
          <a:xfrm>
            <a:off x="0" y="1093531"/>
            <a:ext cx="120950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Showing plots </a:t>
            </a:r>
            <a:endParaRPr kumimoji="0" lang="en-GB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D24C0C-CC87-406C-BE5E-C2EE728621E7}"/>
              </a:ext>
            </a:extLst>
          </p:cNvPr>
          <p:cNvSpPr txBox="1"/>
          <p:nvPr/>
        </p:nvSpPr>
        <p:spPr>
          <a:xfrm>
            <a:off x="-2" y="1739707"/>
            <a:ext cx="75438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GB" sz="2800" b="0" i="0" u="none" strike="noStrike" kern="1200" cap="none" spc="0" normalizeH="0" baseline="0" noProof="0">
                <a:ln>
                  <a:noFill/>
                </a:ln>
                <a:solidFill>
                  <a:srgbClr val="383B40"/>
                </a:solidFill>
                <a:effectLst/>
                <a:uLnTx/>
                <a:uFillTx/>
                <a:latin typeface="CIDFont+F2"/>
                <a:ea typeface="+mn-ea"/>
                <a:cs typeface="+mn-cs"/>
              </a:rPr>
              <a:t>You can show the previous and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0" i="0" u="none" strike="noStrike" kern="1200" cap="none" spc="0" normalizeH="0" baseline="0" noProof="0">
                <a:ln>
                  <a:noFill/>
                </a:ln>
                <a:solidFill>
                  <a:srgbClr val="383B40"/>
                </a:solidFill>
                <a:effectLst/>
                <a:uLnTx/>
                <a:uFillTx/>
                <a:latin typeface="CIDFont+F2"/>
                <a:ea typeface="+mn-ea"/>
                <a:cs typeface="+mn-cs"/>
              </a:rPr>
              <a:t>next plots using the arrows</a:t>
            </a:r>
          </a:p>
        </p:txBody>
      </p:sp>
      <p:pic>
        <p:nvPicPr>
          <p:cNvPr id="3" name="Picture 2" descr="Chart, histogram&#10;&#10;Description automatically generated">
            <a:extLst>
              <a:ext uri="{FF2B5EF4-FFF2-40B4-BE49-F238E27FC236}">
                <a16:creationId xmlns:a16="http://schemas.microsoft.com/office/drawing/2014/main" id="{F8D8A3C2-91DC-43F4-994B-611A3EBD7F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4252" y="1293091"/>
            <a:ext cx="6220229" cy="4905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728351"/>
      </p:ext>
    </p:extLst>
  </p:cSld>
  <p:clrMapOvr>
    <a:masterClrMapping/>
  </p:clrMapOvr>
  <p:transition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939337" y="91440"/>
            <a:ext cx="10065327" cy="7647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4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rriweather"/>
                <a:ea typeface="+mj-ea"/>
                <a:cs typeface="+mj-cs"/>
              </a:rPr>
              <a:t>Data Visualizations</a:t>
            </a:r>
          </a:p>
        </p:txBody>
      </p:sp>
      <p:pic>
        <p:nvPicPr>
          <p:cNvPr id="3" name="Picture 2" descr="Chart, histogram&#10;&#10;Description automatically generated">
            <a:extLst>
              <a:ext uri="{FF2B5EF4-FFF2-40B4-BE49-F238E27FC236}">
                <a16:creationId xmlns:a16="http://schemas.microsoft.com/office/drawing/2014/main" id="{F8D8A3C2-91DC-43F4-994B-611A3EBD7F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4252" y="1293091"/>
            <a:ext cx="6220229" cy="490504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C8EF2D9-6EB1-4C50-B368-6465FACE68C9}"/>
              </a:ext>
            </a:extLst>
          </p:cNvPr>
          <p:cNvSpPr txBox="1"/>
          <p:nvPr/>
        </p:nvSpPr>
        <p:spPr>
          <a:xfrm>
            <a:off x="355600" y="1470978"/>
            <a:ext cx="120950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Saving plots </a:t>
            </a:r>
            <a:endParaRPr kumimoji="0" lang="en-GB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4C3BC19-728C-4278-B68D-82FC1FE2F9A9}"/>
              </a:ext>
            </a:extLst>
          </p:cNvPr>
          <p:cNvSpPr txBox="1"/>
          <p:nvPr/>
        </p:nvSpPr>
        <p:spPr>
          <a:xfrm>
            <a:off x="244761" y="2110530"/>
            <a:ext cx="75438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GB" sz="2800" b="0" i="0" u="none" strike="noStrike" kern="1200" cap="none" spc="0" normalizeH="0" baseline="0" noProof="0">
                <a:ln>
                  <a:noFill/>
                </a:ln>
                <a:solidFill>
                  <a:srgbClr val="383B40"/>
                </a:solidFill>
                <a:effectLst/>
                <a:uLnTx/>
                <a:uFillTx/>
                <a:latin typeface="CIDFont+F2"/>
                <a:ea typeface="+mn-ea"/>
                <a:cs typeface="+mn-cs"/>
              </a:rPr>
              <a:t>We can save plots from the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0" i="0" u="none" strike="noStrike" kern="1200" cap="none" spc="0" normalizeH="0" baseline="0" noProof="0">
                <a:ln>
                  <a:noFill/>
                </a:ln>
                <a:solidFill>
                  <a:srgbClr val="383B40"/>
                </a:solidFill>
                <a:effectLst/>
                <a:uLnTx/>
                <a:uFillTx/>
                <a:latin typeface="CIDFont+F2"/>
                <a:ea typeface="+mn-ea"/>
                <a:cs typeface="+mn-cs"/>
              </a:rPr>
              <a:t>Export option in the plots window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B0AF0A3-8516-499C-9814-F490320F1793}"/>
              </a:ext>
            </a:extLst>
          </p:cNvPr>
          <p:cNvSpPr/>
          <p:nvPr/>
        </p:nvSpPr>
        <p:spPr>
          <a:xfrm>
            <a:off x="6572928" y="1495916"/>
            <a:ext cx="549021" cy="16069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1200" cap="none" spc="0" normalizeH="0" baseline="0" noProof="0">
              <a:ln>
                <a:noFill/>
              </a:ln>
              <a:noFill/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45914388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833" y="1133649"/>
            <a:ext cx="9892145" cy="556433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-33251"/>
            <a:ext cx="12192000" cy="864973"/>
          </a:xfrm>
          <a:prstGeom prst="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C3DD069B-D834-4984-B478-0E8404FC807E}"/>
              </a:ext>
            </a:extLst>
          </p:cNvPr>
          <p:cNvSpPr txBox="1">
            <a:spLocks/>
          </p:cNvSpPr>
          <p:nvPr/>
        </p:nvSpPr>
        <p:spPr>
          <a:xfrm>
            <a:off x="1007432" y="151091"/>
            <a:ext cx="10163139" cy="6280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>
                <a:solidFill>
                  <a:schemeClr val="bg1"/>
                </a:solidFill>
                <a:latin typeface="Merriweather"/>
              </a:rPr>
              <a:t>R Studio features</a:t>
            </a:r>
          </a:p>
        </p:txBody>
      </p:sp>
    </p:spTree>
    <p:extLst>
      <p:ext uri="{BB962C8B-B14F-4D97-AF65-F5344CB8AC3E}">
        <p14:creationId xmlns:p14="http://schemas.microsoft.com/office/powerpoint/2010/main" val="223596578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8B3650-0FB5-49D5-A6EC-67B4BC2718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41166"/>
            <a:ext cx="10515600" cy="4351338"/>
          </a:xfrm>
        </p:spPr>
        <p:txBody>
          <a:bodyPr>
            <a:normAutofit/>
          </a:bodyPr>
          <a:lstStyle/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+mj-lt"/>
              <a:buAutoNum type="alphaLcPeriod"/>
            </a:pPr>
            <a:r>
              <a:rPr lang="en-GB" sz="240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Load the fake data</a:t>
            </a:r>
            <a:r>
              <a:rPr lang="en-GB" sz="24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+mj-lt"/>
              <a:buAutoNum type="alphaLcPeriod"/>
            </a:pPr>
            <a:r>
              <a:rPr lang="en-GB" sz="240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Check the data structure of the fake data</a:t>
            </a: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+mj-lt"/>
              <a:buAutoNum type="alphaLcPeriod"/>
            </a:pPr>
            <a:r>
              <a:rPr lang="en-GB" sz="24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Subset the observations with a population of more than 1000 people</a:t>
            </a: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+mj-lt"/>
              <a:buAutoNum type="alphaLcPeriod"/>
            </a:pPr>
            <a:r>
              <a:rPr lang="en-GB" sz="24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Plot a histogram of the pop variable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3B4A87-C8C3-4CAB-8B55-324953FB03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8345" y="161635"/>
            <a:ext cx="1795500" cy="40698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E5EE4ED-5C1A-4180-8329-B81CF495AF83}"/>
              </a:ext>
            </a:extLst>
          </p:cNvPr>
          <p:cNvSpPr/>
          <p:nvPr/>
        </p:nvSpPr>
        <p:spPr>
          <a:xfrm>
            <a:off x="126463" y="884575"/>
            <a:ext cx="1449421" cy="37142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Exercise </a:t>
            </a:r>
          </a:p>
        </p:txBody>
      </p:sp>
    </p:spTree>
    <p:extLst>
      <p:ext uri="{BB962C8B-B14F-4D97-AF65-F5344CB8AC3E}">
        <p14:creationId xmlns:p14="http://schemas.microsoft.com/office/powerpoint/2010/main" val="142199177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Freeform 5">
            <a:extLst>
              <a:ext uri="{FF2B5EF4-FFF2-40B4-BE49-F238E27FC236}">
                <a16:creationId xmlns:a16="http://schemas.microsoft.com/office/drawing/2014/main" id="{34E17EE6-CAAD-4573-892C-24F211FFA1C2}"/>
              </a:ext>
            </a:extLst>
          </p:cNvPr>
          <p:cNvSpPr>
            <a:spLocks/>
          </p:cNvSpPr>
          <p:nvPr/>
        </p:nvSpPr>
        <p:spPr bwMode="auto">
          <a:xfrm rot="18894839">
            <a:off x="483012" y="-570068"/>
            <a:ext cx="6579850" cy="5406320"/>
          </a:xfrm>
          <a:custGeom>
            <a:avLst/>
            <a:gdLst>
              <a:gd name="T0" fmla="*/ 607 w 1489"/>
              <a:gd name="T1" fmla="*/ 313 h 1224"/>
              <a:gd name="T2" fmla="*/ 296 w 1489"/>
              <a:gd name="T3" fmla="*/ 61 h 1224"/>
              <a:gd name="T4" fmla="*/ 81 w 1489"/>
              <a:gd name="T5" fmla="*/ 549 h 1224"/>
              <a:gd name="T6" fmla="*/ 921 w 1489"/>
              <a:gd name="T7" fmla="*/ 1156 h 1224"/>
              <a:gd name="T8" fmla="*/ 1437 w 1489"/>
              <a:gd name="T9" fmla="*/ 739 h 1224"/>
              <a:gd name="T10" fmla="*/ 1059 w 1489"/>
              <a:gd name="T11" fmla="*/ 570 h 1224"/>
              <a:gd name="T12" fmla="*/ 607 w 1489"/>
              <a:gd name="T13" fmla="*/ 313 h 12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489" h="1224">
                <a:moveTo>
                  <a:pt x="607" y="313"/>
                </a:moveTo>
                <a:cubicBezTo>
                  <a:pt x="607" y="313"/>
                  <a:pt x="590" y="0"/>
                  <a:pt x="296" y="61"/>
                </a:cubicBezTo>
                <a:cubicBezTo>
                  <a:pt x="296" y="61"/>
                  <a:pt x="0" y="129"/>
                  <a:pt x="81" y="549"/>
                </a:cubicBezTo>
                <a:cubicBezTo>
                  <a:pt x="81" y="549"/>
                  <a:pt x="213" y="1224"/>
                  <a:pt x="921" y="1156"/>
                </a:cubicBezTo>
                <a:cubicBezTo>
                  <a:pt x="921" y="1156"/>
                  <a:pt x="1489" y="1061"/>
                  <a:pt x="1437" y="739"/>
                </a:cubicBezTo>
                <a:cubicBezTo>
                  <a:pt x="1437" y="739"/>
                  <a:pt x="1372" y="478"/>
                  <a:pt x="1059" y="570"/>
                </a:cubicBezTo>
                <a:cubicBezTo>
                  <a:pt x="1059" y="570"/>
                  <a:pt x="625" y="718"/>
                  <a:pt x="607" y="313"/>
                </a:cubicBezTo>
                <a:close/>
              </a:path>
            </a:pathLst>
          </a:custGeom>
          <a:pattFill prst="pct5">
            <a:fgClr>
              <a:schemeClr val="bg1">
                <a:lumMod val="65000"/>
              </a:schemeClr>
            </a:fgClr>
            <a:bgClr>
              <a:srgbClr val="FFFFFF"/>
            </a:bgClr>
          </a:patt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8" name="Freeform 34">
            <a:extLst>
              <a:ext uri="{FF2B5EF4-FFF2-40B4-BE49-F238E27FC236}">
                <a16:creationId xmlns:a16="http://schemas.microsoft.com/office/drawing/2014/main" id="{DDEB1D0A-A47E-4CDE-BB96-56021FFD48B8}"/>
              </a:ext>
            </a:extLst>
          </p:cNvPr>
          <p:cNvSpPr>
            <a:spLocks/>
          </p:cNvSpPr>
          <p:nvPr/>
        </p:nvSpPr>
        <p:spPr bwMode="auto">
          <a:xfrm rot="1054810">
            <a:off x="617917" y="775215"/>
            <a:ext cx="8590500" cy="6986466"/>
          </a:xfrm>
          <a:custGeom>
            <a:avLst/>
            <a:gdLst>
              <a:gd name="T0" fmla="*/ 2059 w 2718"/>
              <a:gd name="T1" fmla="*/ 133 h 1805"/>
              <a:gd name="T2" fmla="*/ 1332 w 2718"/>
              <a:gd name="T3" fmla="*/ 77 h 1805"/>
              <a:gd name="T4" fmla="*/ 935 w 2718"/>
              <a:gd name="T5" fmla="*/ 15 h 1805"/>
              <a:gd name="T6" fmla="*/ 412 w 2718"/>
              <a:gd name="T7" fmla="*/ 482 h 1805"/>
              <a:gd name="T8" fmla="*/ 406 w 2718"/>
              <a:gd name="T9" fmla="*/ 512 h 1805"/>
              <a:gd name="T10" fmla="*/ 406 w 2718"/>
              <a:gd name="T11" fmla="*/ 512 h 1805"/>
              <a:gd name="T12" fmla="*/ 406 w 2718"/>
              <a:gd name="T13" fmla="*/ 512 h 1805"/>
              <a:gd name="T14" fmla="*/ 402 w 2718"/>
              <a:gd name="T15" fmla="*/ 536 h 1805"/>
              <a:gd name="T16" fmla="*/ 402 w 2718"/>
              <a:gd name="T17" fmla="*/ 536 h 1805"/>
              <a:gd name="T18" fmla="*/ 390 w 2718"/>
              <a:gd name="T19" fmla="*/ 641 h 1805"/>
              <a:gd name="T20" fmla="*/ 289 w 2718"/>
              <a:gd name="T21" fmla="*/ 919 h 1805"/>
              <a:gd name="T22" fmla="*/ 284 w 2718"/>
              <a:gd name="T23" fmla="*/ 926 h 1805"/>
              <a:gd name="T24" fmla="*/ 284 w 2718"/>
              <a:gd name="T25" fmla="*/ 926 h 1805"/>
              <a:gd name="T26" fmla="*/ 284 w 2718"/>
              <a:gd name="T27" fmla="*/ 926 h 1805"/>
              <a:gd name="T28" fmla="*/ 187 w 2718"/>
              <a:gd name="T29" fmla="*/ 1095 h 1805"/>
              <a:gd name="T30" fmla="*/ 327 w 2718"/>
              <a:gd name="T31" fmla="*/ 1661 h 1805"/>
              <a:gd name="T32" fmla="*/ 1213 w 2718"/>
              <a:gd name="T33" fmla="*/ 1416 h 1805"/>
              <a:gd name="T34" fmla="*/ 1889 w 2718"/>
              <a:gd name="T35" fmla="*/ 1160 h 1805"/>
              <a:gd name="T36" fmla="*/ 2109 w 2718"/>
              <a:gd name="T37" fmla="*/ 1154 h 1805"/>
              <a:gd name="T38" fmla="*/ 2634 w 2718"/>
              <a:gd name="T39" fmla="*/ 503 h 1805"/>
              <a:gd name="T40" fmla="*/ 2059 w 2718"/>
              <a:gd name="T41" fmla="*/ 133 h 18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2718" h="1805">
                <a:moveTo>
                  <a:pt x="2059" y="133"/>
                </a:moveTo>
                <a:cubicBezTo>
                  <a:pt x="1643" y="199"/>
                  <a:pt x="1332" y="77"/>
                  <a:pt x="1332" y="77"/>
                </a:cubicBezTo>
                <a:cubicBezTo>
                  <a:pt x="1078" y="0"/>
                  <a:pt x="935" y="15"/>
                  <a:pt x="935" y="15"/>
                </a:cubicBezTo>
                <a:cubicBezTo>
                  <a:pt x="563" y="43"/>
                  <a:pt x="441" y="375"/>
                  <a:pt x="412" y="482"/>
                </a:cubicBezTo>
                <a:cubicBezTo>
                  <a:pt x="406" y="512"/>
                  <a:pt x="406" y="512"/>
                  <a:pt x="406" y="512"/>
                </a:cubicBezTo>
                <a:cubicBezTo>
                  <a:pt x="406" y="512"/>
                  <a:pt x="406" y="512"/>
                  <a:pt x="406" y="512"/>
                </a:cubicBezTo>
                <a:cubicBezTo>
                  <a:pt x="406" y="512"/>
                  <a:pt x="406" y="512"/>
                  <a:pt x="406" y="512"/>
                </a:cubicBezTo>
                <a:cubicBezTo>
                  <a:pt x="402" y="536"/>
                  <a:pt x="402" y="536"/>
                  <a:pt x="402" y="536"/>
                </a:cubicBezTo>
                <a:cubicBezTo>
                  <a:pt x="402" y="536"/>
                  <a:pt x="402" y="536"/>
                  <a:pt x="402" y="536"/>
                </a:cubicBezTo>
                <a:cubicBezTo>
                  <a:pt x="400" y="558"/>
                  <a:pt x="396" y="597"/>
                  <a:pt x="390" y="641"/>
                </a:cubicBezTo>
                <a:cubicBezTo>
                  <a:pt x="360" y="801"/>
                  <a:pt x="305" y="894"/>
                  <a:pt x="289" y="919"/>
                </a:cubicBezTo>
                <a:cubicBezTo>
                  <a:pt x="287" y="921"/>
                  <a:pt x="286" y="923"/>
                  <a:pt x="284" y="926"/>
                </a:cubicBezTo>
                <a:cubicBezTo>
                  <a:pt x="284" y="926"/>
                  <a:pt x="284" y="926"/>
                  <a:pt x="284" y="926"/>
                </a:cubicBezTo>
                <a:cubicBezTo>
                  <a:pt x="284" y="926"/>
                  <a:pt x="284" y="926"/>
                  <a:pt x="284" y="926"/>
                </a:cubicBezTo>
                <a:cubicBezTo>
                  <a:pt x="227" y="1010"/>
                  <a:pt x="187" y="1095"/>
                  <a:pt x="187" y="1095"/>
                </a:cubicBezTo>
                <a:cubicBezTo>
                  <a:pt x="0" y="1527"/>
                  <a:pt x="327" y="1661"/>
                  <a:pt x="327" y="1661"/>
                </a:cubicBezTo>
                <a:cubicBezTo>
                  <a:pt x="755" y="1805"/>
                  <a:pt x="1213" y="1416"/>
                  <a:pt x="1213" y="1416"/>
                </a:cubicBezTo>
                <a:cubicBezTo>
                  <a:pt x="1523" y="1112"/>
                  <a:pt x="1889" y="1160"/>
                  <a:pt x="1889" y="1160"/>
                </a:cubicBezTo>
                <a:cubicBezTo>
                  <a:pt x="1975" y="1170"/>
                  <a:pt x="2109" y="1154"/>
                  <a:pt x="2109" y="1154"/>
                </a:cubicBezTo>
                <a:cubicBezTo>
                  <a:pt x="2718" y="1063"/>
                  <a:pt x="2634" y="503"/>
                  <a:pt x="2634" y="503"/>
                </a:cubicBezTo>
                <a:cubicBezTo>
                  <a:pt x="2571" y="58"/>
                  <a:pt x="2059" y="133"/>
                  <a:pt x="2059" y="133"/>
                </a:cubicBezTo>
                <a:close/>
              </a:path>
            </a:pathLst>
          </a:custGeom>
          <a:gradFill flip="none" rotWithShape="1">
            <a:gsLst>
              <a:gs pos="0">
                <a:srgbClr val="CCD6E6">
                  <a:alpha val="48000"/>
                </a:srgbClr>
              </a:gs>
              <a:gs pos="100000">
                <a:srgbClr val="EBEFF5">
                  <a:alpha val="0"/>
                </a:srgbClr>
              </a:gs>
            </a:gsLst>
            <a:lin ang="18600000" scaled="0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sz="1600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9A149F61-E1A6-484C-917D-BA79D82DC519}"/>
              </a:ext>
            </a:extLst>
          </p:cNvPr>
          <p:cNvSpPr/>
          <p:nvPr/>
        </p:nvSpPr>
        <p:spPr>
          <a:xfrm>
            <a:off x="655304" y="2379493"/>
            <a:ext cx="636019" cy="636019"/>
          </a:xfrm>
          <a:prstGeom prst="ellipse">
            <a:avLst/>
          </a:prstGeom>
          <a:pattFill prst="pct5">
            <a:fgClr>
              <a:schemeClr val="tx2">
                <a:lumMod val="60000"/>
                <a:lumOff val="40000"/>
              </a:schemeClr>
            </a:fgClr>
            <a:bgClr>
              <a:srgbClr val="F4F4F4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50F23028-4502-450C-BCE7-FA87E18C00A4}"/>
              </a:ext>
            </a:extLst>
          </p:cNvPr>
          <p:cNvGrpSpPr/>
          <p:nvPr/>
        </p:nvGrpSpPr>
        <p:grpSpPr>
          <a:xfrm>
            <a:off x="9158849" y="3796931"/>
            <a:ext cx="1173924" cy="1171676"/>
            <a:chOff x="9254099" y="3796931"/>
            <a:chExt cx="941974" cy="940170"/>
          </a:xfrm>
        </p:grpSpPr>
        <p:sp>
          <p:nvSpPr>
            <p:cNvPr id="70" name="Oval 46">
              <a:extLst>
                <a:ext uri="{FF2B5EF4-FFF2-40B4-BE49-F238E27FC236}">
                  <a16:creationId xmlns:a16="http://schemas.microsoft.com/office/drawing/2014/main" id="{E04F5BDB-97E0-4461-84FC-F4B278E221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54099" y="3796931"/>
              <a:ext cx="941974" cy="940170"/>
            </a:xfrm>
            <a:prstGeom prst="ellipse">
              <a:avLst/>
            </a:prstGeom>
            <a:noFill/>
            <a:ln w="19050" cap="rnd">
              <a:gradFill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100000">
                    <a:srgbClr val="D2DAE8"/>
                  </a:gs>
                </a:gsLst>
                <a:lin ang="3000000" scaled="0"/>
              </a:gra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1" name="Oval 47">
              <a:extLst>
                <a:ext uri="{FF2B5EF4-FFF2-40B4-BE49-F238E27FC236}">
                  <a16:creationId xmlns:a16="http://schemas.microsoft.com/office/drawing/2014/main" id="{A24710CF-B5CC-48DB-9EE4-4D7BD14BB5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08837" y="3850466"/>
              <a:ext cx="833701" cy="831295"/>
            </a:xfrm>
            <a:prstGeom prst="ellipse">
              <a:avLst/>
            </a:prstGeom>
            <a:noFill/>
            <a:ln w="19050" cap="rnd">
              <a:gradFill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100000">
                    <a:srgbClr val="D2DAE8"/>
                  </a:gs>
                </a:gsLst>
                <a:lin ang="3000000" scaled="0"/>
              </a:gra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2" name="Oval 48">
              <a:extLst>
                <a:ext uri="{FF2B5EF4-FFF2-40B4-BE49-F238E27FC236}">
                  <a16:creationId xmlns:a16="http://schemas.microsoft.com/office/drawing/2014/main" id="{4A752896-8A8D-4F02-BDC3-FB4DC5E4CE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62974" y="3905204"/>
              <a:ext cx="725428" cy="723022"/>
            </a:xfrm>
            <a:prstGeom prst="ellipse">
              <a:avLst/>
            </a:prstGeom>
            <a:noFill/>
            <a:ln w="19050" cap="rnd">
              <a:gradFill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100000">
                    <a:srgbClr val="D2DAE8"/>
                  </a:gs>
                </a:gsLst>
                <a:lin ang="3000000" scaled="0"/>
              </a:gra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3" name="Oval 49">
              <a:extLst>
                <a:ext uri="{FF2B5EF4-FFF2-40B4-BE49-F238E27FC236}">
                  <a16:creationId xmlns:a16="http://schemas.microsoft.com/office/drawing/2014/main" id="{A3F85F59-1695-490D-BE19-45A08A1B2B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16508" y="3958739"/>
              <a:ext cx="617155" cy="615953"/>
            </a:xfrm>
            <a:prstGeom prst="ellipse">
              <a:avLst/>
            </a:prstGeom>
            <a:noFill/>
            <a:ln w="19050" cap="rnd">
              <a:gradFill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100000">
                    <a:srgbClr val="D2DAE8"/>
                  </a:gs>
                </a:gsLst>
                <a:lin ang="3000000" scaled="0"/>
              </a:gra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4" name="Oval 50">
              <a:extLst>
                <a:ext uri="{FF2B5EF4-FFF2-40B4-BE49-F238E27FC236}">
                  <a16:creationId xmlns:a16="http://schemas.microsoft.com/office/drawing/2014/main" id="{54ED9A5F-56B1-4599-B71F-4AD2508ECA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71848" y="4012875"/>
              <a:ext cx="507679" cy="508281"/>
            </a:xfrm>
            <a:prstGeom prst="ellipse">
              <a:avLst/>
            </a:prstGeom>
            <a:noFill/>
            <a:ln w="19050" cap="rnd">
              <a:gradFill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100000">
                    <a:srgbClr val="D2DAE8"/>
                  </a:gs>
                </a:gsLst>
                <a:lin ang="3000000" scaled="0"/>
              </a:gra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5" name="Oval 51">
              <a:extLst>
                <a:ext uri="{FF2B5EF4-FFF2-40B4-BE49-F238E27FC236}">
                  <a16:creationId xmlns:a16="http://schemas.microsoft.com/office/drawing/2014/main" id="{38E97EB5-701D-47AE-A1BC-FA2E77EB11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25383" y="4066410"/>
              <a:ext cx="400610" cy="399407"/>
            </a:xfrm>
            <a:prstGeom prst="ellipse">
              <a:avLst/>
            </a:prstGeom>
            <a:noFill/>
            <a:ln w="19050" cap="rnd">
              <a:gradFill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100000">
                    <a:srgbClr val="D2DAE8"/>
                  </a:gs>
                </a:gsLst>
                <a:lin ang="3000000" scaled="0"/>
              </a:gra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6" name="Oval 52">
              <a:extLst>
                <a:ext uri="{FF2B5EF4-FFF2-40B4-BE49-F238E27FC236}">
                  <a16:creationId xmlns:a16="http://schemas.microsoft.com/office/drawing/2014/main" id="{5DF17594-B6F6-44CD-A145-2019DFD659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79519" y="4121148"/>
              <a:ext cx="291134" cy="291134"/>
            </a:xfrm>
            <a:prstGeom prst="ellipse">
              <a:avLst/>
            </a:prstGeom>
            <a:noFill/>
            <a:ln w="15875" cap="rnd">
              <a:gradFill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100000">
                    <a:srgbClr val="D2DAE8"/>
                  </a:gs>
                </a:gsLst>
                <a:lin ang="3000000" scaled="0"/>
              </a:gra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7" name="Oval 53">
              <a:extLst>
                <a:ext uri="{FF2B5EF4-FFF2-40B4-BE49-F238E27FC236}">
                  <a16:creationId xmlns:a16="http://schemas.microsoft.com/office/drawing/2014/main" id="{A58DB2FE-F3DF-4DA8-B112-66E1D02448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33054" y="4175284"/>
              <a:ext cx="184064" cy="183463"/>
            </a:xfrm>
            <a:prstGeom prst="ellipse">
              <a:avLst/>
            </a:prstGeom>
            <a:noFill/>
            <a:ln w="15875" cap="rnd">
              <a:gradFill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100000">
                    <a:srgbClr val="D2DAE8"/>
                  </a:gs>
                </a:gsLst>
                <a:lin ang="3000000" scaled="0"/>
              </a:gra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8" name="Oval 54">
              <a:extLst>
                <a:ext uri="{FF2B5EF4-FFF2-40B4-BE49-F238E27FC236}">
                  <a16:creationId xmlns:a16="http://schemas.microsoft.com/office/drawing/2014/main" id="{F69E8C22-5B6B-416E-B13B-0C81AC8270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88394" y="4228820"/>
              <a:ext cx="75190" cy="76393"/>
            </a:xfrm>
            <a:prstGeom prst="ellipse">
              <a:avLst/>
            </a:prstGeom>
            <a:noFill/>
            <a:ln w="19050" cap="rnd">
              <a:gradFill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100000">
                    <a:srgbClr val="D2DAE8"/>
                  </a:gs>
                </a:gsLst>
                <a:lin ang="3000000" scaled="0"/>
              </a:gra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81" name="Freeform 45">
            <a:extLst>
              <a:ext uri="{FF2B5EF4-FFF2-40B4-BE49-F238E27FC236}">
                <a16:creationId xmlns:a16="http://schemas.microsoft.com/office/drawing/2014/main" id="{A399B2A7-9B02-495E-BA52-48B7C73EF088}"/>
              </a:ext>
            </a:extLst>
          </p:cNvPr>
          <p:cNvSpPr>
            <a:spLocks/>
          </p:cNvSpPr>
          <p:nvPr/>
        </p:nvSpPr>
        <p:spPr bwMode="auto">
          <a:xfrm rot="2360371" flipV="1">
            <a:off x="11123759" y="3949734"/>
            <a:ext cx="449570" cy="45719"/>
          </a:xfrm>
          <a:custGeom>
            <a:avLst/>
            <a:gdLst>
              <a:gd name="T0" fmla="*/ 0 w 170"/>
              <a:gd name="T1" fmla="*/ 17 h 17"/>
              <a:gd name="T2" fmla="*/ 25 w 170"/>
              <a:gd name="T3" fmla="*/ 0 h 17"/>
              <a:gd name="T4" fmla="*/ 49 w 170"/>
              <a:gd name="T5" fmla="*/ 17 h 17"/>
              <a:gd name="T6" fmla="*/ 73 w 170"/>
              <a:gd name="T7" fmla="*/ 0 h 17"/>
              <a:gd name="T8" fmla="*/ 97 w 170"/>
              <a:gd name="T9" fmla="*/ 17 h 17"/>
              <a:gd name="T10" fmla="*/ 122 w 170"/>
              <a:gd name="T11" fmla="*/ 0 h 17"/>
              <a:gd name="T12" fmla="*/ 146 w 170"/>
              <a:gd name="T13" fmla="*/ 17 h 17"/>
              <a:gd name="T14" fmla="*/ 170 w 170"/>
              <a:gd name="T15" fmla="*/ 0 h 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70" h="17">
                <a:moveTo>
                  <a:pt x="0" y="17"/>
                </a:moveTo>
                <a:cubicBezTo>
                  <a:pt x="12" y="17"/>
                  <a:pt x="12" y="0"/>
                  <a:pt x="25" y="0"/>
                </a:cubicBezTo>
                <a:cubicBezTo>
                  <a:pt x="37" y="0"/>
                  <a:pt x="37" y="17"/>
                  <a:pt x="49" y="17"/>
                </a:cubicBezTo>
                <a:cubicBezTo>
                  <a:pt x="61" y="17"/>
                  <a:pt x="61" y="0"/>
                  <a:pt x="73" y="0"/>
                </a:cubicBezTo>
                <a:cubicBezTo>
                  <a:pt x="85" y="0"/>
                  <a:pt x="85" y="17"/>
                  <a:pt x="97" y="17"/>
                </a:cubicBezTo>
                <a:cubicBezTo>
                  <a:pt x="110" y="17"/>
                  <a:pt x="110" y="0"/>
                  <a:pt x="122" y="0"/>
                </a:cubicBezTo>
                <a:cubicBezTo>
                  <a:pt x="134" y="0"/>
                  <a:pt x="134" y="17"/>
                  <a:pt x="146" y="17"/>
                </a:cubicBezTo>
                <a:cubicBezTo>
                  <a:pt x="158" y="17"/>
                  <a:pt x="158" y="0"/>
                  <a:pt x="170" y="0"/>
                </a:cubicBezTo>
              </a:path>
            </a:pathLst>
          </a:custGeom>
          <a:noFill/>
          <a:ln w="39688" cap="rnd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D2DAE8"/>
                </a:gs>
              </a:gsLst>
              <a:lin ang="7800000" scaled="0"/>
            </a:gra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86" name="Circle: Hollow 85">
            <a:extLst>
              <a:ext uri="{FF2B5EF4-FFF2-40B4-BE49-F238E27FC236}">
                <a16:creationId xmlns:a16="http://schemas.microsoft.com/office/drawing/2014/main" id="{7C871649-C024-4D89-8584-F4B991244760}"/>
              </a:ext>
            </a:extLst>
          </p:cNvPr>
          <p:cNvSpPr/>
          <p:nvPr/>
        </p:nvSpPr>
        <p:spPr>
          <a:xfrm>
            <a:off x="8044545" y="682048"/>
            <a:ext cx="521479" cy="521479"/>
          </a:xfrm>
          <a:prstGeom prst="donut">
            <a:avLst/>
          </a:prstGeom>
          <a:pattFill prst="pct5">
            <a:fgClr>
              <a:schemeClr val="tx2">
                <a:lumMod val="60000"/>
                <a:lumOff val="40000"/>
              </a:schemeClr>
            </a:fgClr>
            <a:bgClr>
              <a:srgbClr val="FBFBFB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BD9F51EB-5D51-4F5F-A8B3-CEE9203D4EAA}"/>
              </a:ext>
            </a:extLst>
          </p:cNvPr>
          <p:cNvSpPr txBox="1"/>
          <p:nvPr/>
        </p:nvSpPr>
        <p:spPr>
          <a:xfrm>
            <a:off x="11490017" y="6369050"/>
            <a:ext cx="473976" cy="338554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en-IN" sz="1600" b="1" i="1" spc="3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2169D6-761A-2EC2-3DA9-82D172F8ACF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00" y="528883"/>
            <a:ext cx="10346488" cy="555614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ADBBEA1-5275-836E-1844-30A3BF91B7BD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bg1">
              <a:alpha val="85000"/>
            </a:schemeClr>
          </a:solidFill>
          <a:ln w="476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/>
              <a:t>@</a:t>
            </a:r>
          </a:p>
        </p:txBody>
      </p:sp>
      <p:sp>
        <p:nvSpPr>
          <p:cNvPr id="10" name="Freeform 34">
            <a:extLst>
              <a:ext uri="{FF2B5EF4-FFF2-40B4-BE49-F238E27FC236}">
                <a16:creationId xmlns:a16="http://schemas.microsoft.com/office/drawing/2014/main" id="{D8B3DEDE-A194-C14D-A20A-A66BB49B4FBC}"/>
              </a:ext>
            </a:extLst>
          </p:cNvPr>
          <p:cNvSpPr>
            <a:spLocks/>
          </p:cNvSpPr>
          <p:nvPr/>
        </p:nvSpPr>
        <p:spPr bwMode="auto">
          <a:xfrm rot="1054810">
            <a:off x="-268739" y="177237"/>
            <a:ext cx="8590500" cy="6986466"/>
          </a:xfrm>
          <a:custGeom>
            <a:avLst/>
            <a:gdLst>
              <a:gd name="T0" fmla="*/ 2059 w 2718"/>
              <a:gd name="T1" fmla="*/ 133 h 1805"/>
              <a:gd name="T2" fmla="*/ 1332 w 2718"/>
              <a:gd name="T3" fmla="*/ 77 h 1805"/>
              <a:gd name="T4" fmla="*/ 935 w 2718"/>
              <a:gd name="T5" fmla="*/ 15 h 1805"/>
              <a:gd name="T6" fmla="*/ 412 w 2718"/>
              <a:gd name="T7" fmla="*/ 482 h 1805"/>
              <a:gd name="T8" fmla="*/ 406 w 2718"/>
              <a:gd name="T9" fmla="*/ 512 h 1805"/>
              <a:gd name="T10" fmla="*/ 406 w 2718"/>
              <a:gd name="T11" fmla="*/ 512 h 1805"/>
              <a:gd name="T12" fmla="*/ 406 w 2718"/>
              <a:gd name="T13" fmla="*/ 512 h 1805"/>
              <a:gd name="T14" fmla="*/ 402 w 2718"/>
              <a:gd name="T15" fmla="*/ 536 h 1805"/>
              <a:gd name="T16" fmla="*/ 402 w 2718"/>
              <a:gd name="T17" fmla="*/ 536 h 1805"/>
              <a:gd name="T18" fmla="*/ 390 w 2718"/>
              <a:gd name="T19" fmla="*/ 641 h 1805"/>
              <a:gd name="T20" fmla="*/ 289 w 2718"/>
              <a:gd name="T21" fmla="*/ 919 h 1805"/>
              <a:gd name="T22" fmla="*/ 284 w 2718"/>
              <a:gd name="T23" fmla="*/ 926 h 1805"/>
              <a:gd name="T24" fmla="*/ 284 w 2718"/>
              <a:gd name="T25" fmla="*/ 926 h 1805"/>
              <a:gd name="T26" fmla="*/ 284 w 2718"/>
              <a:gd name="T27" fmla="*/ 926 h 1805"/>
              <a:gd name="T28" fmla="*/ 187 w 2718"/>
              <a:gd name="T29" fmla="*/ 1095 h 1805"/>
              <a:gd name="T30" fmla="*/ 327 w 2718"/>
              <a:gd name="T31" fmla="*/ 1661 h 1805"/>
              <a:gd name="T32" fmla="*/ 1213 w 2718"/>
              <a:gd name="T33" fmla="*/ 1416 h 1805"/>
              <a:gd name="T34" fmla="*/ 1889 w 2718"/>
              <a:gd name="T35" fmla="*/ 1160 h 1805"/>
              <a:gd name="T36" fmla="*/ 2109 w 2718"/>
              <a:gd name="T37" fmla="*/ 1154 h 1805"/>
              <a:gd name="T38" fmla="*/ 2634 w 2718"/>
              <a:gd name="T39" fmla="*/ 503 h 1805"/>
              <a:gd name="T40" fmla="*/ 2059 w 2718"/>
              <a:gd name="T41" fmla="*/ 133 h 18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2718" h="1805">
                <a:moveTo>
                  <a:pt x="2059" y="133"/>
                </a:moveTo>
                <a:cubicBezTo>
                  <a:pt x="1643" y="199"/>
                  <a:pt x="1332" y="77"/>
                  <a:pt x="1332" y="77"/>
                </a:cubicBezTo>
                <a:cubicBezTo>
                  <a:pt x="1078" y="0"/>
                  <a:pt x="935" y="15"/>
                  <a:pt x="935" y="15"/>
                </a:cubicBezTo>
                <a:cubicBezTo>
                  <a:pt x="563" y="43"/>
                  <a:pt x="441" y="375"/>
                  <a:pt x="412" y="482"/>
                </a:cubicBezTo>
                <a:cubicBezTo>
                  <a:pt x="406" y="512"/>
                  <a:pt x="406" y="512"/>
                  <a:pt x="406" y="512"/>
                </a:cubicBezTo>
                <a:cubicBezTo>
                  <a:pt x="406" y="512"/>
                  <a:pt x="406" y="512"/>
                  <a:pt x="406" y="512"/>
                </a:cubicBezTo>
                <a:cubicBezTo>
                  <a:pt x="406" y="512"/>
                  <a:pt x="406" y="512"/>
                  <a:pt x="406" y="512"/>
                </a:cubicBezTo>
                <a:cubicBezTo>
                  <a:pt x="402" y="536"/>
                  <a:pt x="402" y="536"/>
                  <a:pt x="402" y="536"/>
                </a:cubicBezTo>
                <a:cubicBezTo>
                  <a:pt x="402" y="536"/>
                  <a:pt x="402" y="536"/>
                  <a:pt x="402" y="536"/>
                </a:cubicBezTo>
                <a:cubicBezTo>
                  <a:pt x="400" y="558"/>
                  <a:pt x="396" y="597"/>
                  <a:pt x="390" y="641"/>
                </a:cubicBezTo>
                <a:cubicBezTo>
                  <a:pt x="360" y="801"/>
                  <a:pt x="305" y="894"/>
                  <a:pt x="289" y="919"/>
                </a:cubicBezTo>
                <a:cubicBezTo>
                  <a:pt x="287" y="921"/>
                  <a:pt x="286" y="923"/>
                  <a:pt x="284" y="926"/>
                </a:cubicBezTo>
                <a:cubicBezTo>
                  <a:pt x="284" y="926"/>
                  <a:pt x="284" y="926"/>
                  <a:pt x="284" y="926"/>
                </a:cubicBezTo>
                <a:cubicBezTo>
                  <a:pt x="284" y="926"/>
                  <a:pt x="284" y="926"/>
                  <a:pt x="284" y="926"/>
                </a:cubicBezTo>
                <a:cubicBezTo>
                  <a:pt x="227" y="1010"/>
                  <a:pt x="187" y="1095"/>
                  <a:pt x="187" y="1095"/>
                </a:cubicBezTo>
                <a:cubicBezTo>
                  <a:pt x="0" y="1527"/>
                  <a:pt x="327" y="1661"/>
                  <a:pt x="327" y="1661"/>
                </a:cubicBezTo>
                <a:cubicBezTo>
                  <a:pt x="755" y="1805"/>
                  <a:pt x="1213" y="1416"/>
                  <a:pt x="1213" y="1416"/>
                </a:cubicBezTo>
                <a:cubicBezTo>
                  <a:pt x="1523" y="1112"/>
                  <a:pt x="1889" y="1160"/>
                  <a:pt x="1889" y="1160"/>
                </a:cubicBezTo>
                <a:cubicBezTo>
                  <a:pt x="1975" y="1170"/>
                  <a:pt x="2109" y="1154"/>
                  <a:pt x="2109" y="1154"/>
                </a:cubicBezTo>
                <a:cubicBezTo>
                  <a:pt x="2718" y="1063"/>
                  <a:pt x="2634" y="503"/>
                  <a:pt x="2634" y="503"/>
                </a:cubicBezTo>
                <a:cubicBezTo>
                  <a:pt x="2571" y="58"/>
                  <a:pt x="2059" y="133"/>
                  <a:pt x="2059" y="133"/>
                </a:cubicBezTo>
                <a:close/>
              </a:path>
            </a:pathLst>
          </a:custGeom>
          <a:gradFill flip="none" rotWithShape="1">
            <a:gsLst>
              <a:gs pos="0">
                <a:srgbClr val="CCD6E6">
                  <a:alpha val="48000"/>
                </a:srgbClr>
              </a:gs>
              <a:gs pos="100000">
                <a:srgbClr val="EBEFF5">
                  <a:alpha val="0"/>
                </a:srgbClr>
              </a:gs>
            </a:gsLst>
            <a:lin ang="18600000" scaled="0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sz="1600"/>
          </a:p>
        </p:txBody>
      </p:sp>
      <p:pic>
        <p:nvPicPr>
          <p:cNvPr id="12" name="Graphic 11" descr="Email">
            <a:extLst>
              <a:ext uri="{FF2B5EF4-FFF2-40B4-BE49-F238E27FC236}">
                <a16:creationId xmlns:a16="http://schemas.microsoft.com/office/drawing/2014/main" id="{9A7E3560-514E-96BE-08CB-FF55EDD6EE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9984" y="5190959"/>
            <a:ext cx="507523" cy="376553"/>
          </a:xfrm>
          <a:prstGeom prst="rect">
            <a:avLst/>
          </a:prstGeom>
        </p:spPr>
      </p:pic>
      <p:pic>
        <p:nvPicPr>
          <p:cNvPr id="13" name="Graphic 12" descr="Telephone">
            <a:extLst>
              <a:ext uri="{FF2B5EF4-FFF2-40B4-BE49-F238E27FC236}">
                <a16:creationId xmlns:a16="http://schemas.microsoft.com/office/drawing/2014/main" id="{4CFF7C4B-7301-A65D-5F07-5846ADCD993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7642" y="5643615"/>
            <a:ext cx="509117" cy="34048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B48F123-7414-CABC-4985-87E0C22EF4E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53153" y="3550838"/>
            <a:ext cx="612874" cy="37655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1D2D1B0-DF15-B1DA-A1F6-08712CBF2A30}"/>
              </a:ext>
            </a:extLst>
          </p:cNvPr>
          <p:cNvSpPr txBox="1"/>
          <p:nvPr/>
        </p:nvSpPr>
        <p:spPr>
          <a:xfrm>
            <a:off x="766759" y="5288908"/>
            <a:ext cx="2533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i="1"/>
              <a:t>o.yankey@soton.ac.uk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C1DD625-A965-48F4-0B17-ADB13DD63D7C}"/>
              </a:ext>
            </a:extLst>
          </p:cNvPr>
          <p:cNvSpPr txBox="1"/>
          <p:nvPr/>
        </p:nvSpPr>
        <p:spPr>
          <a:xfrm>
            <a:off x="559440" y="5641603"/>
            <a:ext cx="1947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/>
              <a:t>+447464277799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5A37DC9-84E8-C05C-697F-CEADFF5B7BBC}"/>
              </a:ext>
            </a:extLst>
          </p:cNvPr>
          <p:cNvGrpSpPr/>
          <p:nvPr/>
        </p:nvGrpSpPr>
        <p:grpSpPr>
          <a:xfrm>
            <a:off x="10614230" y="2843162"/>
            <a:ext cx="1173924" cy="1171676"/>
            <a:chOff x="9254099" y="3796931"/>
            <a:chExt cx="941974" cy="940170"/>
          </a:xfrm>
        </p:grpSpPr>
        <p:sp>
          <p:nvSpPr>
            <p:cNvPr id="19" name="Oval 46">
              <a:extLst>
                <a:ext uri="{FF2B5EF4-FFF2-40B4-BE49-F238E27FC236}">
                  <a16:creationId xmlns:a16="http://schemas.microsoft.com/office/drawing/2014/main" id="{FCED334E-452D-6A79-D4BA-0A033CF182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54099" y="3796931"/>
              <a:ext cx="941974" cy="940170"/>
            </a:xfrm>
            <a:prstGeom prst="ellipse">
              <a:avLst/>
            </a:prstGeom>
            <a:noFill/>
            <a:ln w="19050" cap="rnd">
              <a:gradFill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100000">
                    <a:srgbClr val="D2DAE8"/>
                  </a:gs>
                </a:gsLst>
                <a:lin ang="3000000" scaled="0"/>
              </a:gra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0" name="Oval 47">
              <a:extLst>
                <a:ext uri="{FF2B5EF4-FFF2-40B4-BE49-F238E27FC236}">
                  <a16:creationId xmlns:a16="http://schemas.microsoft.com/office/drawing/2014/main" id="{10E11700-CA90-BA8B-B6F1-CD93B1871D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08837" y="3850466"/>
              <a:ext cx="833701" cy="831295"/>
            </a:xfrm>
            <a:prstGeom prst="ellipse">
              <a:avLst/>
            </a:prstGeom>
            <a:noFill/>
            <a:ln w="19050" cap="rnd">
              <a:gradFill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100000">
                    <a:srgbClr val="D2DAE8"/>
                  </a:gs>
                </a:gsLst>
                <a:lin ang="3000000" scaled="0"/>
              </a:gra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1" name="Oval 48">
              <a:extLst>
                <a:ext uri="{FF2B5EF4-FFF2-40B4-BE49-F238E27FC236}">
                  <a16:creationId xmlns:a16="http://schemas.microsoft.com/office/drawing/2014/main" id="{05497E7F-ED50-D9DA-7899-78A64DBCE7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62974" y="3905204"/>
              <a:ext cx="725428" cy="723022"/>
            </a:xfrm>
            <a:prstGeom prst="ellipse">
              <a:avLst/>
            </a:prstGeom>
            <a:noFill/>
            <a:ln w="19050" cap="rnd">
              <a:gradFill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100000">
                    <a:srgbClr val="D2DAE8"/>
                  </a:gs>
                </a:gsLst>
                <a:lin ang="3000000" scaled="0"/>
              </a:gra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2" name="Oval 49">
              <a:extLst>
                <a:ext uri="{FF2B5EF4-FFF2-40B4-BE49-F238E27FC236}">
                  <a16:creationId xmlns:a16="http://schemas.microsoft.com/office/drawing/2014/main" id="{E3B5F7F0-1021-23F4-3BDE-31F2968E18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16508" y="3958739"/>
              <a:ext cx="617155" cy="615953"/>
            </a:xfrm>
            <a:prstGeom prst="ellipse">
              <a:avLst/>
            </a:prstGeom>
            <a:noFill/>
            <a:ln w="19050" cap="rnd">
              <a:gradFill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100000">
                    <a:srgbClr val="D2DAE8"/>
                  </a:gs>
                </a:gsLst>
                <a:lin ang="3000000" scaled="0"/>
              </a:gra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3" name="Oval 50">
              <a:extLst>
                <a:ext uri="{FF2B5EF4-FFF2-40B4-BE49-F238E27FC236}">
                  <a16:creationId xmlns:a16="http://schemas.microsoft.com/office/drawing/2014/main" id="{3552D7F3-7F03-C29E-E08E-D6A64806F8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71848" y="4012875"/>
              <a:ext cx="507679" cy="508281"/>
            </a:xfrm>
            <a:prstGeom prst="ellipse">
              <a:avLst/>
            </a:prstGeom>
            <a:noFill/>
            <a:ln w="19050" cap="rnd">
              <a:gradFill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100000">
                    <a:srgbClr val="D2DAE8"/>
                  </a:gs>
                </a:gsLst>
                <a:lin ang="3000000" scaled="0"/>
              </a:gra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4" name="Oval 51">
              <a:extLst>
                <a:ext uri="{FF2B5EF4-FFF2-40B4-BE49-F238E27FC236}">
                  <a16:creationId xmlns:a16="http://schemas.microsoft.com/office/drawing/2014/main" id="{D6B1E87B-CC3F-3AB2-CB88-B0A0095AB9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25383" y="4066410"/>
              <a:ext cx="400610" cy="399407"/>
            </a:xfrm>
            <a:prstGeom prst="ellipse">
              <a:avLst/>
            </a:prstGeom>
            <a:noFill/>
            <a:ln w="19050" cap="rnd">
              <a:gradFill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100000">
                    <a:srgbClr val="D2DAE8"/>
                  </a:gs>
                </a:gsLst>
                <a:lin ang="3000000" scaled="0"/>
              </a:gra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5" name="Oval 52">
              <a:extLst>
                <a:ext uri="{FF2B5EF4-FFF2-40B4-BE49-F238E27FC236}">
                  <a16:creationId xmlns:a16="http://schemas.microsoft.com/office/drawing/2014/main" id="{3C585B29-5603-FC36-5DE5-3107731EDF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79519" y="4121148"/>
              <a:ext cx="291134" cy="291134"/>
            </a:xfrm>
            <a:prstGeom prst="ellipse">
              <a:avLst/>
            </a:prstGeom>
            <a:noFill/>
            <a:ln w="15875" cap="rnd">
              <a:gradFill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100000">
                    <a:srgbClr val="D2DAE8"/>
                  </a:gs>
                </a:gsLst>
                <a:lin ang="3000000" scaled="0"/>
              </a:gra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6" name="Oval 53">
              <a:extLst>
                <a:ext uri="{FF2B5EF4-FFF2-40B4-BE49-F238E27FC236}">
                  <a16:creationId xmlns:a16="http://schemas.microsoft.com/office/drawing/2014/main" id="{6FE5B855-A004-566E-42B2-8B0C389D03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33054" y="4175284"/>
              <a:ext cx="184064" cy="183463"/>
            </a:xfrm>
            <a:prstGeom prst="ellipse">
              <a:avLst/>
            </a:prstGeom>
            <a:noFill/>
            <a:ln w="15875" cap="rnd">
              <a:gradFill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100000">
                    <a:srgbClr val="D2DAE8"/>
                  </a:gs>
                </a:gsLst>
                <a:lin ang="3000000" scaled="0"/>
              </a:gra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7" name="Oval 54">
              <a:extLst>
                <a:ext uri="{FF2B5EF4-FFF2-40B4-BE49-F238E27FC236}">
                  <a16:creationId xmlns:a16="http://schemas.microsoft.com/office/drawing/2014/main" id="{D3B0B97F-DCC8-2832-C5D8-747403FE9F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88394" y="4228820"/>
              <a:ext cx="75190" cy="76393"/>
            </a:xfrm>
            <a:prstGeom prst="ellipse">
              <a:avLst/>
            </a:prstGeom>
            <a:noFill/>
            <a:ln w="19050" cap="rnd">
              <a:gradFill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100000">
                    <a:srgbClr val="D2DAE8"/>
                  </a:gs>
                </a:gsLst>
                <a:lin ang="3000000" scaled="0"/>
              </a:gra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28" name="TextBox 9">
            <a:extLst>
              <a:ext uri="{FF2B5EF4-FFF2-40B4-BE49-F238E27FC236}">
                <a16:creationId xmlns:a16="http://schemas.microsoft.com/office/drawing/2014/main" id="{20E9580F-347B-5253-6950-50CB0BDEEF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58021" y="3993234"/>
            <a:ext cx="2857500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itchFamily="34" charset="0"/>
                <a:ea typeface="+mn-ea"/>
                <a:cs typeface="+mn-cs"/>
              </a:rPr>
              <a:t>www.worldpop.org</a:t>
            </a: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 pitchFamily="34" charset="0"/>
              <a:ea typeface="+mn-ea"/>
              <a:cs typeface="+mn-cs"/>
            </a:endParaRPr>
          </a:p>
        </p:txBody>
      </p:sp>
      <p:sp>
        <p:nvSpPr>
          <p:cNvPr id="29" name="TextBox 9">
            <a:extLst>
              <a:ext uri="{FF2B5EF4-FFF2-40B4-BE49-F238E27FC236}">
                <a16:creationId xmlns:a16="http://schemas.microsoft.com/office/drawing/2014/main" id="{685F4170-C546-0C1A-C89E-5691997734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66447" y="3442768"/>
            <a:ext cx="2857500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itchFamily="34" charset="0"/>
                <a:ea typeface="+mn-ea"/>
                <a:cs typeface="+mn-cs"/>
              </a:rPr>
              <a:t>@WorldPopProject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 pitchFamily="34" charset="0"/>
              <a:ea typeface="+mn-ea"/>
              <a:cs typeface="+mn-cs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6342B3B6-CD14-A1F4-81E0-5413A3B9216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9824" y="6139216"/>
            <a:ext cx="612874" cy="376554"/>
          </a:xfrm>
          <a:prstGeom prst="rect">
            <a:avLst/>
          </a:prstGeom>
        </p:spPr>
      </p:pic>
      <p:sp>
        <p:nvSpPr>
          <p:cNvPr id="31" name="TextBox 9">
            <a:extLst>
              <a:ext uri="{FF2B5EF4-FFF2-40B4-BE49-F238E27FC236}">
                <a16:creationId xmlns:a16="http://schemas.microsoft.com/office/drawing/2014/main" id="{C2238C32-4B70-74EE-4BE4-E71D901B41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0345" y="6092199"/>
            <a:ext cx="2857500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itchFamily="34" charset="0"/>
                <a:ea typeface="+mn-ea"/>
                <a:cs typeface="+mn-cs"/>
              </a:rPr>
              <a:t>@YankeyOrtis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 pitchFamily="34" charset="0"/>
              <a:ea typeface="+mn-ea"/>
              <a:cs typeface="+mn-cs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6612463D-D9D7-4B87-B4DF-F60146F0422E}"/>
              </a:ext>
            </a:extLst>
          </p:cNvPr>
          <p:cNvSpPr/>
          <p:nvPr/>
        </p:nvSpPr>
        <p:spPr>
          <a:xfrm>
            <a:off x="0" y="-33251"/>
            <a:ext cx="12192000" cy="864973"/>
          </a:xfrm>
          <a:prstGeom prst="rect">
            <a:avLst/>
          </a:prstGeom>
          <a:solidFill>
            <a:srgbClr val="4472C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Rectangle 2">
            <a:extLst>
              <a:ext uri="{FF2B5EF4-FFF2-40B4-BE49-F238E27FC236}">
                <a16:creationId xmlns:a16="http://schemas.microsoft.com/office/drawing/2014/main" id="{6F6A210E-5F37-42CD-91C6-D2FE393D1B9F}"/>
              </a:ext>
            </a:extLst>
          </p:cNvPr>
          <p:cNvSpPr txBox="1">
            <a:spLocks noChangeArrowheads="1"/>
          </p:cNvSpPr>
          <p:nvPr/>
        </p:nvSpPr>
        <p:spPr>
          <a:xfrm>
            <a:off x="939337" y="91440"/>
            <a:ext cx="10065327" cy="7647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altLang="en-US" sz="4000" b="1">
                <a:solidFill>
                  <a:prstClr val="white"/>
                </a:solidFill>
                <a:latin typeface="Merriweather"/>
              </a:rPr>
              <a:t>End!</a:t>
            </a:r>
            <a:endParaRPr kumimoji="0" lang="en-GB" altLang="en-US" sz="40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rriweather"/>
              <a:ea typeface="+mj-ea"/>
              <a:cs typeface="+mj-cs"/>
            </a:endParaRP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F166C7BE-B277-4051-A20C-7B192ADE439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66045" y="4725739"/>
            <a:ext cx="3702845" cy="1042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9435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2613">
        <p159:morph option="byObject"/>
      </p:transition>
    </mc:Choice>
    <mc:Fallback xmlns="">
      <p:transition spd="slow" advTm="12613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131991" y="1867297"/>
            <a:ext cx="8712565" cy="3375025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en-GB" altLang="en-US" sz="3600"/>
              <a:t>Steeper learning curve</a:t>
            </a:r>
          </a:p>
          <a:p>
            <a:pPr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en-GB" altLang="en-US" sz="3600"/>
              <a:t>Finding the right commands</a:t>
            </a:r>
          </a:p>
          <a:p>
            <a:pPr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en-GB" altLang="en-US" sz="3600"/>
              <a:t>Understanding error messages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-33251"/>
            <a:ext cx="12192000" cy="864973"/>
          </a:xfrm>
          <a:prstGeom prst="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C3DD069B-D834-4984-B478-0E8404FC807E}"/>
              </a:ext>
            </a:extLst>
          </p:cNvPr>
          <p:cNvSpPr txBox="1">
            <a:spLocks/>
          </p:cNvSpPr>
          <p:nvPr/>
        </p:nvSpPr>
        <p:spPr>
          <a:xfrm>
            <a:off x="1007432" y="151091"/>
            <a:ext cx="10163139" cy="6280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>
                <a:solidFill>
                  <a:schemeClr val="bg1"/>
                </a:solidFill>
                <a:latin typeface="Merriweather"/>
              </a:rPr>
              <a:t>Using R - disadvantages</a:t>
            </a:r>
          </a:p>
        </p:txBody>
      </p:sp>
    </p:spTree>
    <p:extLst>
      <p:ext uri="{BB962C8B-B14F-4D97-AF65-F5344CB8AC3E}">
        <p14:creationId xmlns:p14="http://schemas.microsoft.com/office/powerpoint/2010/main" val="1363561678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739717" y="1996737"/>
            <a:ext cx="8712565" cy="3952800"/>
          </a:xfrm>
        </p:spPr>
        <p:txBody>
          <a:bodyPr>
            <a:normAutofit/>
          </a:bodyPr>
          <a:lstStyle/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en-GB" altLang="en-US" b="0">
                <a:latin typeface="Merriweather"/>
              </a:rPr>
              <a:t>Easy to record what you did and repeat specific pieces of work</a:t>
            </a:r>
          </a:p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en-GB" altLang="en-US" b="0">
                <a:latin typeface="Merriweather"/>
              </a:rPr>
              <a:t>Lots of reproducible examples on the web</a:t>
            </a:r>
          </a:p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en-GB" altLang="en-US" b="0">
                <a:latin typeface="Merriweather"/>
              </a:rPr>
              <a:t>Easily scriptable e.g. for using loops</a:t>
            </a:r>
          </a:p>
          <a:p>
            <a:pPr marL="355600" indent="-355600">
              <a:lnSpc>
                <a:spcPct val="120000"/>
              </a:lnSpc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en-GB" altLang="en-US" b="0">
                <a:latin typeface="Merriweather"/>
              </a:rPr>
              <a:t>For doing multiple graphs, plots or maps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-33251"/>
            <a:ext cx="12192000" cy="864973"/>
          </a:xfrm>
          <a:prstGeom prst="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C3DD069B-D834-4984-B478-0E8404FC807E}"/>
              </a:ext>
            </a:extLst>
          </p:cNvPr>
          <p:cNvSpPr txBox="1">
            <a:spLocks/>
          </p:cNvSpPr>
          <p:nvPr/>
        </p:nvSpPr>
        <p:spPr>
          <a:xfrm>
            <a:off x="1007432" y="151091"/>
            <a:ext cx="10163139" cy="6280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>
                <a:solidFill>
                  <a:schemeClr val="bg1"/>
                </a:solidFill>
                <a:latin typeface="Merriweather"/>
              </a:rPr>
              <a:t>Using R - advantages</a:t>
            </a:r>
          </a:p>
        </p:txBody>
      </p:sp>
    </p:spTree>
    <p:extLst>
      <p:ext uri="{BB962C8B-B14F-4D97-AF65-F5344CB8AC3E}">
        <p14:creationId xmlns:p14="http://schemas.microsoft.com/office/powerpoint/2010/main" val="2688847182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b218a791-960d-464b-9a74-d101fff30fb7">
      <Terms xmlns="http://schemas.microsoft.com/office/infopath/2007/PartnerControls"/>
    </lcf76f155ced4ddcb4097134ff3c332f>
    <TaxCatchAll xmlns="68e182c0-8835-4640-92da-7bbe73ee1a48" xsi:nil="true"/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A36C9D7F47976478C7077B7F3A5FB69" ma:contentTypeVersion="18" ma:contentTypeDescription="Create a new document." ma:contentTypeScope="" ma:versionID="729950141a42642227a1559edf3bf6a4">
  <xsd:schema xmlns:xsd="http://www.w3.org/2001/XMLSchema" xmlns:xs="http://www.w3.org/2001/XMLSchema" xmlns:p="http://schemas.microsoft.com/office/2006/metadata/properties" xmlns:ns1="http://schemas.microsoft.com/sharepoint/v3" xmlns:ns2="b218a791-960d-464b-9a74-d101fff30fb7" xmlns:ns3="68e182c0-8835-4640-92da-7bbe73ee1a48" targetNamespace="http://schemas.microsoft.com/office/2006/metadata/properties" ma:root="true" ma:fieldsID="5a94b533890e14cb182be7572b0c0227" ns1:_="" ns2:_="" ns3:_="">
    <xsd:import namespace="http://schemas.microsoft.com/sharepoint/v3"/>
    <xsd:import namespace="b218a791-960d-464b-9a74-d101fff30fb7"/>
    <xsd:import namespace="68e182c0-8835-4640-92da-7bbe73ee1a4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DateTaken" minOccurs="0"/>
                <xsd:element ref="ns2:MediaServiceOCR" minOccurs="0"/>
                <xsd:element ref="ns2:MediaServiceLocation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1:_ip_UnifiedCompliancePolicyProperties" minOccurs="0"/>
                <xsd:element ref="ns1:_ip_UnifiedCompliancePolicyUIAction" minOccurs="0"/>
                <xsd:element ref="ns2:MediaLengthInSeconds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218a791-960d-464b-9a74-d101fff30fb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internalName="MediaServiceAutoTags" ma:readOnly="true">
      <xsd:simpleType>
        <xsd:restriction base="dms:Text"/>
      </xsd:simpleType>
    </xsd:element>
    <xsd:element name="MediaServiceDateTaken" ma:index="11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2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3" nillable="true" ma:displayName="MediaServiceLocation" ma:internalName="MediaServiceLocation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2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24" nillable="true" ma:taxonomy="true" ma:internalName="lcf76f155ced4ddcb4097134ff3c332f" ma:taxonomyFieldName="MediaServiceImageTags" ma:displayName="Image Tags" ma:readOnly="false" ma:fieldId="{5cf76f15-5ced-4ddc-b409-7134ff3c332f}" ma:taxonomyMulti="true" ma:sspId="cbf2f534-9c3d-494b-83fb-768e807180c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8e182c0-8835-4640-92da-7bbe73ee1a48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5" nillable="true" ma:displayName="Taxonomy Catch All Column" ma:hidden="true" ma:list="{56f07866-4575-42af-9d2a-4027eb519404}" ma:internalName="TaxCatchAll" ma:showField="CatchAllData" ma:web="68e182c0-8835-4640-92da-7bbe73ee1a4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C334587-B982-4397-A7AE-EDC8EDFCEB6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6A5B43F-C778-4C5F-B8D3-36353BC82ACB}">
  <ds:schemaRefs>
    <ds:schemaRef ds:uri="68e182c0-8835-4640-92da-7bbe73ee1a48"/>
    <ds:schemaRef ds:uri="b218a791-960d-464b-9a74-d101fff30fb7"/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customXml/itemProps3.xml><?xml version="1.0" encoding="utf-8"?>
<ds:datastoreItem xmlns:ds="http://schemas.openxmlformats.org/officeDocument/2006/customXml" ds:itemID="{12BCA8A1-816B-4548-B949-E357091366CF}">
  <ds:schemaRefs>
    <ds:schemaRef ds:uri="68e182c0-8835-4640-92da-7bbe73ee1a48"/>
    <ds:schemaRef ds:uri="b218a791-960d-464b-9a74-d101fff30fb7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4947</Words>
  <Application>Microsoft Office PowerPoint</Application>
  <PresentationFormat>Widescreen</PresentationFormat>
  <Paragraphs>767</Paragraphs>
  <Slides>71</Slides>
  <Notes>65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71</vt:i4>
      </vt:variant>
    </vt:vector>
  </HeadingPairs>
  <TitlesOfParts>
    <vt:vector size="84" baseType="lpstr">
      <vt:lpstr>Arial</vt:lpstr>
      <vt:lpstr>Calibri</vt:lpstr>
      <vt:lpstr>Calibri Light</vt:lpstr>
      <vt:lpstr>Cambria</vt:lpstr>
      <vt:lpstr>CIDFont+F2</vt:lpstr>
      <vt:lpstr>Courier New</vt:lpstr>
      <vt:lpstr>Gill Sans MT</vt:lpstr>
      <vt:lpstr>Merriweather</vt:lpstr>
      <vt:lpstr>Wingdings</vt:lpstr>
      <vt:lpstr>Wingdings,Sans-Serif</vt:lpstr>
      <vt:lpstr>Office Theme</vt:lpstr>
      <vt:lpstr>1_Office Theme</vt:lpstr>
      <vt:lpstr>2_Office Theme</vt:lpstr>
      <vt:lpstr>PowerPoint Presentation</vt:lpstr>
      <vt:lpstr>Part 1: Principles of R</vt:lpstr>
      <vt:lpstr>What is R?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Part 2: Creating Data in 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Part 3: Data Handling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</vt:lpstr>
      <vt:lpstr>PowerPoint Presentation</vt:lpstr>
      <vt:lpstr>PowerPoint Presentation</vt:lpstr>
      <vt:lpstr>Part 2: Data Manipulation and Visualization </vt:lpstr>
      <vt:lpstr>Sub-setting / Slicing a variable</vt:lpstr>
      <vt:lpstr>Sub-setting / Slicing a variable</vt:lpstr>
      <vt:lpstr>Summarizing data</vt:lpstr>
      <vt:lpstr>PowerPoint Presentation</vt:lpstr>
      <vt:lpstr>PowerPoint Presentation</vt:lpstr>
      <vt:lpstr>PowerPoint Presentation</vt:lpstr>
      <vt:lpstr>Advance data manipulation using Tidyverse</vt:lpstr>
      <vt:lpstr>Advance data manipulation using Tidyverse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University Of Southampton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 is R?</dc:title>
  <dc:creator>Edson Utazi</dc:creator>
  <cp:lastModifiedBy>Ortis Yankey</cp:lastModifiedBy>
  <cp:revision>3</cp:revision>
  <dcterms:created xsi:type="dcterms:W3CDTF">2021-11-20T19:48:21Z</dcterms:created>
  <dcterms:modified xsi:type="dcterms:W3CDTF">2023-02-06T08:45:34Z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0x0101004A36C9D7F47976478C7077B7F3A5FB69</vt:lpwstr>
  </property>
  <property fmtid="{D5CDD505-2E9C-101B-9397-08002B2CF9AE}" pid="3" name="MediaServiceImageTags">
    <vt:lpwstr/>
  </property>
</Properties>
</file>